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918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F09B-79AB-4042-9275-D549FE2BBA26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A0B0D83-562E-44DE-9C89-8D4A6F148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735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F09B-79AB-4042-9275-D549FE2BBA26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B0D83-562E-44DE-9C89-8D4A6F148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2639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F09B-79AB-4042-9275-D549FE2BBA26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A0B0D83-562E-44DE-9C89-8D4A6F148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8333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F09B-79AB-4042-9275-D549FE2BBA26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A0B0D83-562E-44DE-9C89-8D4A6F148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4203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F09B-79AB-4042-9275-D549FE2BBA26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A0B0D83-562E-44DE-9C89-8D4A6F148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8154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F09B-79AB-4042-9275-D549FE2BBA26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B0D83-562E-44DE-9C89-8D4A6F148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2406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F09B-79AB-4042-9275-D549FE2BBA26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B0D83-562E-44DE-9C89-8D4A6F148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4528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F09B-79AB-4042-9275-D549FE2BBA26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B0D83-562E-44DE-9C89-8D4A6F148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7319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F09B-79AB-4042-9275-D549FE2BBA26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A0B0D83-562E-44DE-9C89-8D4A6F148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665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F09B-79AB-4042-9275-D549FE2BBA26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A0B0D83-562E-44DE-9C89-8D4A6F148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932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F09B-79AB-4042-9275-D549FE2BBA26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A0B0D83-562E-44DE-9C89-8D4A6F14854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822991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F09B-79AB-4042-9275-D549FE2BBA26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A0B0D83-562E-44DE-9C89-8D4A6F148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04056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F09B-79AB-4042-9275-D549FE2BBA26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A0B0D83-562E-44DE-9C89-8D4A6F14854F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866730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F09B-79AB-4042-9275-D549FE2BBA26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A0B0D83-562E-44DE-9C89-8D4A6F148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35939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F09B-79AB-4042-9275-D549FE2BBA26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B0D83-562E-44DE-9C89-8D4A6F148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3852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F09B-79AB-4042-9275-D549FE2BBA26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B0D83-562E-44DE-9C89-8D4A6F148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4420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ACF09B-79AB-4042-9275-D549FE2BBA26}" type="datetimeFigureOut">
              <a:rPr lang="ru-RU" smtClean="0"/>
              <a:t>25.02.2015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A0B0D83-562E-44DE-9C89-8D4A6F1485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1373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  <p:sldLayoutId id="214748372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hyperlink" Target="https://ru.wikipedia.org/wiki/%D0%AD%D0%BA%D0%BE%D0%BD%D0%BE%D0%BC%D0%B8%D1%87%D0%B5%D1%81%D0%BA%D0%B8%D0%B9_%D1%80%D0%BE%D1%81%D1%82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5%D0%B0%D1%80%D1%80%D0%BE%D0%B4,_%D0%A0%D0%BE%D0%B9" TargetMode="External"/><Relationship Id="rId2" Type="http://schemas.openxmlformats.org/officeDocument/2006/relationships/hyperlink" Target="https://ru.wikipedia.org/wiki/%D0%A4%D0%B0%D0%BA%D1%82%D0%BE%D1%80%D1%8B_%D0%BF%D1%80%D0%BE%D0%B8%D0%B7%D0%B2%D0%BE%D0%B4%D1%81%D1%82%D0%B2%D0%B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ru.wikipedia.org/wiki/%D0%AD%D0%BB%D0%B0%D1%81%D1%82%D0%B8%D1%87%D0%BD%D0%BE%D1%81%D1%82%D1%8C_%D0%BF%D1%80%D0%B5%D0%B4%D0%BB%D0%BE%D0%B6%D0%B5%D0%BD%D0%B8%D1%8F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93963" y="1247182"/>
            <a:ext cx="8915399" cy="2262781"/>
          </a:xfrm>
        </p:spPr>
        <p:txBody>
          <a:bodyPr/>
          <a:lstStyle/>
          <a:p>
            <a:r>
              <a:rPr lang="ru-RU" dirty="0" smtClean="0"/>
              <a:t>Проблема оценки человеческого капитала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42312" y="3509963"/>
            <a:ext cx="3067050" cy="1979612"/>
          </a:xfrm>
        </p:spPr>
        <p:txBody>
          <a:bodyPr>
            <a:normAutofit/>
          </a:bodyPr>
          <a:lstStyle/>
          <a:p>
            <a:pPr algn="l"/>
            <a:r>
              <a:rPr lang="ru-RU" dirty="0" smtClean="0"/>
              <a:t>Выполнил</a:t>
            </a:r>
            <a:br>
              <a:rPr lang="ru-RU" dirty="0" smtClean="0"/>
            </a:br>
            <a:r>
              <a:rPr lang="ru-RU" dirty="0"/>
              <a:t>студент 3 курса 1 группы</a:t>
            </a:r>
          </a:p>
          <a:p>
            <a:pPr algn="l"/>
            <a:r>
              <a:rPr lang="ru-RU" dirty="0"/>
              <a:t>факультета ЭИ</a:t>
            </a:r>
          </a:p>
          <a:p>
            <a:pPr algn="l"/>
            <a:r>
              <a:rPr lang="ru-RU" dirty="0"/>
              <a:t>Бахтинов Денис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807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1772724" y="462454"/>
            <a:ext cx="9657276" cy="393612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400" dirty="0"/>
              <a:t>В </a:t>
            </a:r>
            <a:r>
              <a:rPr lang="uk-UA" sz="2400" dirty="0" err="1"/>
              <a:t>условиях</a:t>
            </a:r>
            <a:r>
              <a:rPr lang="uk-UA" sz="2400" dirty="0"/>
              <a:t> </a:t>
            </a:r>
            <a:r>
              <a:rPr lang="uk-UA" sz="2400" dirty="0" err="1"/>
              <a:t>постоянного</a:t>
            </a:r>
            <a:r>
              <a:rPr lang="uk-UA" sz="2400" dirty="0"/>
              <a:t> </a:t>
            </a:r>
            <a:r>
              <a:rPr lang="uk-UA" sz="2400" dirty="0" err="1"/>
              <a:t>развития</a:t>
            </a:r>
            <a:r>
              <a:rPr lang="uk-UA" sz="2400" dirty="0"/>
              <a:t> </a:t>
            </a:r>
            <a:r>
              <a:rPr lang="uk-UA" sz="2400" dirty="0" err="1"/>
              <a:t>технологий</a:t>
            </a:r>
            <a:r>
              <a:rPr lang="uk-UA" sz="2400" dirty="0"/>
              <a:t> </a:t>
            </a:r>
            <a:r>
              <a:rPr lang="uk-UA" sz="2400" dirty="0" err="1"/>
              <a:t>человек</a:t>
            </a:r>
            <a:r>
              <a:rPr lang="uk-UA" sz="2400" dirty="0"/>
              <a:t> </a:t>
            </a:r>
            <a:r>
              <a:rPr lang="uk-UA" sz="2400" dirty="0" err="1"/>
              <a:t>должен</a:t>
            </a:r>
            <a:r>
              <a:rPr lang="uk-UA" sz="2400" dirty="0"/>
              <a:t> </a:t>
            </a:r>
            <a:r>
              <a:rPr lang="uk-UA" sz="2400" dirty="0" err="1"/>
              <a:t>постоянно</a:t>
            </a:r>
            <a:r>
              <a:rPr lang="uk-UA" sz="2400" dirty="0"/>
              <a:t> </a:t>
            </a:r>
            <a:r>
              <a:rPr lang="uk-UA" sz="2400" dirty="0" err="1"/>
              <a:t>вкладывать</a:t>
            </a:r>
            <a:r>
              <a:rPr lang="uk-UA" sz="2400" dirty="0"/>
              <a:t> </a:t>
            </a:r>
            <a:r>
              <a:rPr lang="uk-UA" sz="2400" dirty="0" err="1"/>
              <a:t>средства</a:t>
            </a:r>
            <a:r>
              <a:rPr lang="uk-UA" sz="2400" dirty="0"/>
              <a:t> в </a:t>
            </a:r>
            <a:r>
              <a:rPr lang="uk-UA" sz="2400" dirty="0" err="1"/>
              <a:t>свое</a:t>
            </a:r>
            <a:r>
              <a:rPr lang="uk-UA" sz="2400" dirty="0"/>
              <a:t> </a:t>
            </a:r>
            <a:r>
              <a:rPr lang="uk-UA" sz="2400" dirty="0" err="1"/>
              <a:t>образование</a:t>
            </a:r>
            <a:r>
              <a:rPr lang="uk-UA" sz="2400" dirty="0"/>
              <a:t>, </a:t>
            </a:r>
            <a:r>
              <a:rPr lang="uk-UA" sz="2400" dirty="0" err="1"/>
              <a:t>поддерживать</a:t>
            </a:r>
            <a:r>
              <a:rPr lang="uk-UA" sz="2400" dirty="0"/>
              <a:t> </a:t>
            </a:r>
            <a:r>
              <a:rPr lang="uk-UA" sz="2400" dirty="0" err="1"/>
              <a:t>актуальность</a:t>
            </a:r>
            <a:r>
              <a:rPr lang="uk-UA" sz="2400" dirty="0"/>
              <a:t> </a:t>
            </a:r>
            <a:r>
              <a:rPr lang="uk-UA" sz="2400" dirty="0" err="1"/>
              <a:t>своих</a:t>
            </a:r>
            <a:r>
              <a:rPr lang="uk-UA" sz="2400" dirty="0"/>
              <a:t> знаний, </a:t>
            </a:r>
            <a:r>
              <a:rPr lang="uk-UA" sz="2400" dirty="0" err="1"/>
              <a:t>если</a:t>
            </a:r>
            <a:r>
              <a:rPr lang="uk-UA" sz="2400" dirty="0"/>
              <a:t> </a:t>
            </a:r>
            <a:r>
              <a:rPr lang="uk-UA" sz="2400" dirty="0" err="1"/>
              <a:t>хочет</a:t>
            </a:r>
            <a:r>
              <a:rPr lang="uk-UA" sz="2400" dirty="0"/>
              <a:t> </a:t>
            </a:r>
            <a:r>
              <a:rPr lang="uk-UA" sz="2400" dirty="0" err="1"/>
              <a:t>оставаться</a:t>
            </a:r>
            <a:r>
              <a:rPr lang="uk-UA" sz="2400" dirty="0"/>
              <a:t> </a:t>
            </a:r>
            <a:r>
              <a:rPr lang="uk-UA" sz="2400" dirty="0" err="1"/>
              <a:t>востребованным</a:t>
            </a:r>
            <a:r>
              <a:rPr lang="uk-UA" sz="2400" dirty="0"/>
              <a:t> на </a:t>
            </a:r>
            <a:r>
              <a:rPr lang="uk-UA" sz="2400" dirty="0" err="1"/>
              <a:t>рынке</a:t>
            </a:r>
            <a:r>
              <a:rPr lang="uk-UA" sz="2400" dirty="0"/>
              <a:t> </a:t>
            </a:r>
            <a:r>
              <a:rPr lang="uk-UA" sz="2400" dirty="0" err="1"/>
              <a:t>рабочей</a:t>
            </a:r>
            <a:r>
              <a:rPr lang="uk-UA" sz="2400" dirty="0"/>
              <a:t> </a:t>
            </a:r>
            <a:r>
              <a:rPr lang="uk-UA" sz="2400" dirty="0" err="1"/>
              <a:t>силы</a:t>
            </a:r>
            <a:r>
              <a:rPr lang="uk-UA" sz="2400" dirty="0"/>
              <a:t>. Для </a:t>
            </a:r>
            <a:r>
              <a:rPr lang="uk-UA" sz="2400" dirty="0" err="1"/>
              <a:t>оценки</a:t>
            </a:r>
            <a:r>
              <a:rPr lang="uk-UA" sz="2400" dirty="0"/>
              <a:t> </a:t>
            </a:r>
            <a:r>
              <a:rPr lang="uk-UA" sz="2400" dirty="0" err="1"/>
              <a:t>удобно</a:t>
            </a:r>
            <a:r>
              <a:rPr lang="uk-UA" sz="2400" dirty="0"/>
              <a:t> </a:t>
            </a:r>
            <a:r>
              <a:rPr lang="ru-RU" sz="2400" dirty="0"/>
              <a:t>рассматривать население по аналогии с производственными мощностями как человеческий капитал, распределенный по возрасту. </a:t>
            </a:r>
            <a:r>
              <a:rPr lang="ru-RU" sz="2400" dirty="0" smtClean="0"/>
              <a:t>В </a:t>
            </a:r>
            <a:r>
              <a:rPr lang="ru-RU" sz="2400" dirty="0"/>
              <a:t>данной работе была взята классическая модель пересекающихся поколений </a:t>
            </a:r>
            <a:r>
              <a:rPr lang="ru-RU" sz="2400" dirty="0" err="1"/>
              <a:t>Самуэльсона</a:t>
            </a:r>
            <a:r>
              <a:rPr lang="ru-RU" sz="2400" dirty="0"/>
              <a:t> и </a:t>
            </a:r>
            <a:r>
              <a:rPr lang="ru-RU" sz="2400" dirty="0" err="1"/>
              <a:t>Даймонда</a:t>
            </a:r>
            <a:r>
              <a:rPr lang="ru-RU" sz="2400" dirty="0"/>
              <a:t>. 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074" y="4398580"/>
            <a:ext cx="6124575" cy="241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93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94619" y="446690"/>
            <a:ext cx="8915400" cy="3777622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/>
              <a:t>Модель пересекающихся поколений или модель </a:t>
            </a:r>
            <a:r>
              <a:rPr lang="ru-RU" sz="2400" dirty="0" err="1"/>
              <a:t>Самуэльсона-Даймонда</a:t>
            </a:r>
            <a:r>
              <a:rPr lang="ru-RU" sz="2400" dirty="0"/>
              <a:t> — модель эндогенного </a:t>
            </a:r>
            <a:r>
              <a:rPr lang="ru-RU" sz="2400" u="sng" dirty="0">
                <a:hlinkClick r:id="rId2" tooltip="Экономический рост"/>
              </a:rPr>
              <a:t>экономического роста</a:t>
            </a:r>
            <a:r>
              <a:rPr lang="ru-RU" sz="2400" dirty="0"/>
              <a:t> в условиях совершенной конкуренции, отличительной особенностью которой является дискретность времени и взаимосвязь экономических показателей с результатами предыдущего периода.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619" y="3514732"/>
            <a:ext cx="2381250" cy="30861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4813" y="3477811"/>
            <a:ext cx="2455205" cy="3123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058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Заголовок 1"/>
              <p:cNvSpPr>
                <a:spLocks noGrp="1"/>
              </p:cNvSpPr>
              <p:nvPr>
                <p:ph idx="1"/>
              </p:nvPr>
            </p:nvSpPr>
            <p:spPr>
              <a:xfrm>
                <a:off x="2589213" y="614363"/>
                <a:ext cx="8915400" cy="5691187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ru-RU" sz="2800" dirty="0"/>
                  <a:t>В модели делается ряд допущений:</a:t>
                </a:r>
              </a:p>
              <a:p>
                <a:pPr lvl="0"/>
                <a:r>
                  <a:rPr lang="ru-RU" sz="2400" dirty="0"/>
                  <a:t>Время изменяется дискретно (скачкообразно).</a:t>
                </a:r>
              </a:p>
              <a:p>
                <a:pPr lvl="0"/>
                <a:r>
                  <a:rPr lang="ru-RU" sz="2400" dirty="0"/>
                  <a:t>Экономика закрытого типа.</a:t>
                </a:r>
              </a:p>
              <a:p>
                <a:pPr lvl="0"/>
                <a:r>
                  <a:rPr lang="ru-RU" sz="2400" dirty="0"/>
                  <a:t>Производится только одно благо, которое может, как потребляться, так и инвестироваться.</a:t>
                </a:r>
              </a:p>
              <a:p>
                <a:pPr lvl="0"/>
                <a:r>
                  <a:rPr lang="ru-RU" sz="2400" dirty="0">
                    <a:hlinkClick r:id="rId2" tooltip="Факторы производства"/>
                  </a:rPr>
                  <a:t>Факторы производства</a:t>
                </a:r>
                <a:r>
                  <a:rPr lang="ru-RU" sz="2400" dirty="0"/>
                  <a:t>: труд и капитал.</a:t>
                </a:r>
              </a:p>
              <a:p>
                <a:pPr lvl="0"/>
                <a:r>
                  <a:rPr lang="ru-RU" sz="2400" dirty="0"/>
                  <a:t>Производственная функция с постоянной отдачей от масштаба, </a:t>
                </a:r>
                <a14:m>
                  <m:oMath xmlns:m="http://schemas.openxmlformats.org/officeDocument/2006/math">
                    <m:r>
                      <a:rPr lang="ru-RU" sz="2400" i="1"/>
                      <m:t>𝑌</m:t>
                    </m:r>
                    <m:d>
                      <m:dPr>
                        <m:ctrlPr>
                          <a:rPr lang="ru-RU" sz="2400" i="1"/>
                        </m:ctrlPr>
                      </m:dPr>
                      <m:e>
                        <m:r>
                          <a:rPr lang="en-US" sz="2400" i="1"/>
                          <m:t>𝑎𝐾</m:t>
                        </m:r>
                        <m:r>
                          <a:rPr lang="ru-RU" sz="2400" i="1"/>
                          <m:t>,</m:t>
                        </m:r>
                        <m:r>
                          <a:rPr lang="en-US" sz="2400" i="1"/>
                          <m:t>𝑎𝐿</m:t>
                        </m:r>
                      </m:e>
                    </m:d>
                    <m:r>
                      <a:rPr lang="ru-RU" sz="2400" i="1"/>
                      <m:t>=</m:t>
                    </m:r>
                    <m:r>
                      <a:rPr lang="en-US" sz="2400" i="1"/>
                      <m:t>𝑎𝑌</m:t>
                    </m:r>
                    <m:r>
                      <a:rPr lang="ru-RU" sz="2400" i="1"/>
                      <m:t>(</m:t>
                    </m:r>
                    <m:r>
                      <a:rPr lang="en-US" sz="2400" i="1"/>
                      <m:t>𝐾</m:t>
                    </m:r>
                    <m:r>
                      <a:rPr lang="ru-RU" sz="2400" i="1"/>
                      <m:t>,</m:t>
                    </m:r>
                    <m:r>
                      <a:rPr lang="en-US" sz="2400" i="1"/>
                      <m:t>𝐿</m:t>
                    </m:r>
                    <m:r>
                      <a:rPr lang="ru-RU" sz="2400" i="1"/>
                      <m:t>)</m:t>
                    </m:r>
                  </m:oMath>
                </a14:m>
                <a:r>
                  <a:rPr lang="ru-RU" sz="2400" dirty="0"/>
                  <a:t>.</a:t>
                </a:r>
              </a:p>
              <a:p>
                <a:pPr lvl="0"/>
                <a:r>
                  <a:rPr lang="ru-RU" sz="2400" dirty="0"/>
                  <a:t>Нейтральный (по </a:t>
                </a:r>
                <a:r>
                  <a:rPr lang="ru-RU" sz="2400" dirty="0" err="1">
                    <a:hlinkClick r:id="rId3" tooltip="Харрод, Рой"/>
                  </a:rPr>
                  <a:t>Харроду</a:t>
                </a:r>
                <a:r>
                  <a:rPr lang="ru-RU" sz="2400" dirty="0"/>
                  <a:t>) технический прогресс темпом g:  </a:t>
                </a:r>
                <a14:m>
                  <m:oMath xmlns:m="http://schemas.openxmlformats.org/officeDocument/2006/math">
                    <m:r>
                      <a:rPr lang="ru-RU" sz="2400" i="1"/>
                      <m:t>𝑌𝑡</m:t>
                    </m:r>
                    <m:r>
                      <a:rPr lang="ru-RU" sz="2400" i="1"/>
                      <m:t>=</m:t>
                    </m:r>
                    <m:r>
                      <a:rPr lang="ru-RU" sz="2400" i="1"/>
                      <m:t>𝑌</m:t>
                    </m:r>
                    <m:d>
                      <m:dPr>
                        <m:ctrlPr>
                          <a:rPr lang="ru-RU" sz="2400" i="1"/>
                        </m:ctrlPr>
                      </m:dPr>
                      <m:e>
                        <m:r>
                          <a:rPr lang="ru-RU" sz="2400" i="1"/>
                          <m:t>𝐾𝑡</m:t>
                        </m:r>
                        <m:r>
                          <a:rPr lang="ru-RU" sz="2400" i="1"/>
                          <m:t>,</m:t>
                        </m:r>
                        <m:r>
                          <a:rPr lang="ru-RU" sz="2400" i="1"/>
                          <m:t>𝐴𝑡𝐿𝑡</m:t>
                        </m:r>
                      </m:e>
                    </m:d>
                    <m:r>
                      <a:rPr lang="ru-RU" sz="2400" i="1"/>
                      <m:t>,</m:t>
                    </m:r>
                    <m:r>
                      <a:rPr lang="ru-RU" sz="2400" i="1"/>
                      <m:t>𝐴𝑡</m:t>
                    </m:r>
                    <m:r>
                      <a:rPr lang="ru-RU" sz="2400" i="1"/>
                      <m:t>=</m:t>
                    </m:r>
                    <m:d>
                      <m:dPr>
                        <m:ctrlPr>
                          <a:rPr lang="ru-RU" sz="2400" i="1"/>
                        </m:ctrlPr>
                      </m:dPr>
                      <m:e>
                        <m:r>
                          <a:rPr lang="ru-RU" sz="2400" i="1"/>
                          <m:t>1+</m:t>
                        </m:r>
                        <m:r>
                          <a:rPr lang="ru-RU" sz="2400" i="1"/>
                          <m:t>𝑔</m:t>
                        </m:r>
                      </m:e>
                    </m:d>
                    <m:r>
                      <a:rPr lang="ru-RU" sz="2400" i="1"/>
                      <m:t>𝐴</m:t>
                    </m:r>
                    <m:r>
                      <a:rPr lang="ru-RU" sz="2400" i="1"/>
                      <m:t>(</m:t>
                    </m:r>
                    <m:r>
                      <a:rPr lang="ru-RU" sz="2400" i="1"/>
                      <m:t>𝑡</m:t>
                    </m:r>
                    <m:r>
                      <a:rPr lang="ru-RU" sz="2400" i="1"/>
                      <m:t>−1)</m:t>
                    </m:r>
                  </m:oMath>
                </a14:m>
                <a:r>
                  <a:rPr lang="ru-RU" sz="2400" dirty="0"/>
                  <a:t>.</a:t>
                </a:r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>
          <p:sp>
            <p:nvSpPr>
              <p:cNvPr id="4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89213" y="614363"/>
                <a:ext cx="8915400" cy="5691187"/>
              </a:xfrm>
              <a:blipFill rotWithShape="0">
                <a:blip r:embed="rId4"/>
                <a:stretch>
                  <a:fillRect l="-1436" t="-117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0142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589212" y="551793"/>
                <a:ext cx="8915400" cy="5596759"/>
              </a:xfrm>
            </p:spPr>
            <p:txBody>
              <a:bodyPr>
                <a:normAutofit lnSpcReduction="10000"/>
              </a:bodyPr>
              <a:lstStyle/>
              <a:p>
                <a:pPr lvl="0"/>
                <a:r>
                  <a:rPr lang="ru-RU" sz="2400" dirty="0"/>
                  <a:t>В период </a:t>
                </a:r>
                <a:r>
                  <a:rPr lang="en-US" sz="2400" dirty="0"/>
                  <a:t>t </a:t>
                </a:r>
                <a:r>
                  <a:rPr lang="ru-RU" sz="2400" dirty="0"/>
                  <a:t>рождается </a:t>
                </a:r>
                <a:r>
                  <a:rPr lang="en-US" sz="2400" dirty="0"/>
                  <a:t>Lt</a:t>
                </a:r>
                <a:r>
                  <a:rPr lang="ru-RU" sz="2400" dirty="0"/>
                  <a:t> индивидов.</a:t>
                </a:r>
              </a:p>
              <a:p>
                <a:pPr lvl="0"/>
                <a:r>
                  <a:rPr lang="ru-RU" sz="2400" dirty="0"/>
                  <a:t>Постоянный темп прироста населения </a:t>
                </a:r>
                <a:r>
                  <a:rPr lang="en-US" sz="2400" dirty="0"/>
                  <a:t>n</a:t>
                </a:r>
                <a:r>
                  <a:rPr lang="ru-RU" sz="2400" dirty="0"/>
                  <a:t>, то есть </a:t>
                </a:r>
                <a14:m>
                  <m:oMath xmlns:m="http://schemas.openxmlformats.org/officeDocument/2006/math">
                    <m:r>
                      <a:rPr lang="ru-RU" sz="2400" i="1"/>
                      <m:t>𝐿𝑡</m:t>
                    </m:r>
                    <m:r>
                      <a:rPr lang="ru-RU" sz="2400" i="1"/>
                      <m:t>=</m:t>
                    </m:r>
                    <m:d>
                      <m:dPr>
                        <m:ctrlPr>
                          <a:rPr lang="ru-RU" sz="2400" i="1"/>
                        </m:ctrlPr>
                      </m:dPr>
                      <m:e>
                        <m:r>
                          <a:rPr lang="ru-RU" sz="2400" i="1"/>
                          <m:t>1+</m:t>
                        </m:r>
                        <m:r>
                          <a:rPr lang="ru-RU" sz="2400" i="1"/>
                          <m:t>𝑛</m:t>
                        </m:r>
                      </m:e>
                    </m:d>
                    <m:r>
                      <a:rPr lang="ru-RU" sz="2400" i="1"/>
                      <m:t>𝐿</m:t>
                    </m:r>
                    <m:r>
                      <a:rPr lang="ru-RU" sz="2400" i="1"/>
                      <m:t>(</m:t>
                    </m:r>
                    <m:r>
                      <a:rPr lang="ru-RU" sz="2400" i="1"/>
                      <m:t>𝑡</m:t>
                    </m:r>
                    <m:r>
                      <a:rPr lang="ru-RU" sz="2400" i="1"/>
                      <m:t>−1)</m:t>
                    </m:r>
                  </m:oMath>
                </a14:m>
                <a:r>
                  <a:rPr lang="ru-RU" sz="2400" dirty="0"/>
                  <a:t>.</a:t>
                </a:r>
              </a:p>
              <a:p>
                <a:pPr lvl="0"/>
                <a:r>
                  <a:rPr lang="ru-RU" sz="2400" dirty="0"/>
                  <a:t>Каждый индивид живёт только два периода (молодость и старость).</a:t>
                </a:r>
              </a:p>
              <a:p>
                <a:pPr lvl="0"/>
                <a:r>
                  <a:rPr lang="ru-RU" sz="2400" dirty="0"/>
                  <a:t>В начале весь капитал </a:t>
                </a:r>
                <a:r>
                  <a:rPr lang="en-US" sz="2400" dirty="0"/>
                  <a:t>K</a:t>
                </a:r>
                <a:r>
                  <a:rPr lang="ru-RU" sz="2400" dirty="0"/>
                  <a:t>0 находится у пожилых, на начало других периодов капитал равен сбережениям молодого поколения   </a:t>
                </a:r>
                <a14:m>
                  <m:oMath xmlns:m="http://schemas.openxmlformats.org/officeDocument/2006/math">
                    <m:r>
                      <a:rPr lang="ru-RU" sz="2400" i="1"/>
                      <m:t>𝐾</m:t>
                    </m:r>
                    <m:d>
                      <m:dPr>
                        <m:ctrlPr>
                          <a:rPr lang="ru-RU" sz="2400" i="1"/>
                        </m:ctrlPr>
                      </m:dPr>
                      <m:e>
                        <m:r>
                          <a:rPr lang="ru-RU" sz="2400" i="1"/>
                          <m:t>𝑡</m:t>
                        </m:r>
                        <m:r>
                          <a:rPr lang="ru-RU" sz="2400" i="1"/>
                          <m:t>+1</m:t>
                        </m:r>
                      </m:e>
                    </m:d>
                    <m:r>
                      <a:rPr lang="ru-RU" sz="2400" i="1"/>
                      <m:t>=</m:t>
                    </m:r>
                    <m:r>
                      <a:rPr lang="ru-RU" sz="2400" i="1"/>
                      <m:t>𝑠𝑡𝐿𝑡</m:t>
                    </m:r>
                  </m:oMath>
                </a14:m>
                <a:r>
                  <a:rPr lang="ru-RU" sz="2400" dirty="0"/>
                  <a:t>.</a:t>
                </a:r>
              </a:p>
              <a:p>
                <a:pPr lvl="0"/>
                <a:r>
                  <a:rPr lang="ru-RU" sz="2400" dirty="0"/>
                  <a:t>Молодой индивид предлагает единицу труда (</a:t>
                </a:r>
                <a:r>
                  <a:rPr lang="ru-RU" sz="2400" u="sng" dirty="0">
                    <a:hlinkClick r:id="rId2" tooltip="Эластичность предложения"/>
                  </a:rPr>
                  <a:t>предложение труда неэластично</a:t>
                </a:r>
                <a:r>
                  <a:rPr lang="ru-RU" sz="2400" dirty="0"/>
                  <a:t>) и получает натуральную заработную плату (в единицах товара).</a:t>
                </a:r>
              </a:p>
              <a:p>
                <a:pPr lvl="0"/>
                <a:r>
                  <a:rPr lang="ru-RU" sz="2400" dirty="0"/>
                  <a:t>Норма выбытия капитала задается </a:t>
                </a:r>
                <a:r>
                  <a:rPr lang="ru-RU" sz="2400" dirty="0" err="1"/>
                  <a:t>экзогенно</a:t>
                </a:r>
                <a:r>
                  <a:rPr lang="ru-RU" sz="2400" dirty="0"/>
                  <a:t> и является постоянной, лаг капитальных вложений отсутствует.</a:t>
                </a:r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89212" y="551793"/>
                <a:ext cx="8915400" cy="5596759"/>
              </a:xfrm>
              <a:blipFill rotWithShape="0">
                <a:blip r:embed="rId3"/>
                <a:stretch>
                  <a:fillRect l="-958" t="-152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41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541915" y="509751"/>
                <a:ext cx="8915400" cy="418837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ru-RU" sz="2400" dirty="0"/>
                  <a:t>В период </a:t>
                </a:r>
                <a:r>
                  <a:rPr lang="en-US" sz="2400" dirty="0"/>
                  <a:t>t</a:t>
                </a:r>
                <a:r>
                  <a:rPr lang="ru-RU" sz="2400" dirty="0"/>
                  <a:t> живёт </a:t>
                </a:r>
                <a:r>
                  <a:rPr lang="en-US" sz="2400" dirty="0"/>
                  <a:t>Lt </a:t>
                </a:r>
                <a:r>
                  <a:rPr lang="ru-RU" sz="2400" dirty="0"/>
                  <a:t>молодых и </a:t>
                </a:r>
                <a14:m>
                  <m:oMath xmlns:m="http://schemas.openxmlformats.org/officeDocument/2006/math">
                    <m:r>
                      <a:rPr lang="ru-RU" sz="2400" i="1"/>
                      <m:t>𝐿</m:t>
                    </m:r>
                    <m:r>
                      <a:rPr lang="ru-RU" sz="2400" i="1"/>
                      <m:t>(</m:t>
                    </m:r>
                    <m:r>
                      <a:rPr lang="ru-RU" sz="2400" i="1"/>
                      <m:t>𝑡</m:t>
                    </m:r>
                    <m:r>
                      <a:rPr lang="ru-RU" sz="2400" i="1"/>
                      <m:t>−1)</m:t>
                    </m:r>
                  </m:oMath>
                </a14:m>
                <a:r>
                  <a:rPr lang="ru-RU" sz="2400" dirty="0"/>
                  <a:t> пожилых индивидов. В молодости индивид рождается и работает. В старости индивид не получает новых доходов, тратит накопленные сбережения и умирает. Альтруистические связи между поколениями отсутствуют: к концу жизни пожилые полностью расходуют свои накопления, молодые не наследуют ничего, но и не помогают старикам.</a:t>
                </a:r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41915" y="509751"/>
                <a:ext cx="8915400" cy="4188373"/>
              </a:xfrm>
              <a:blipFill rotWithShape="0">
                <a:blip r:embed="rId2"/>
                <a:stretch>
                  <a:fillRect l="-1094" t="-116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281" y="3515711"/>
            <a:ext cx="2272668" cy="3141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059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457199"/>
            <a:ext cx="8915400" cy="56598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/>
              <a:t>Время жизни индивида в данной модели поделено на четыре периода. </a:t>
            </a:r>
            <a:endParaRPr lang="ru-RU" sz="2800" dirty="0" smtClean="0"/>
          </a:p>
          <a:p>
            <a:r>
              <a:rPr lang="ru-RU" sz="2400" dirty="0"/>
              <a:t>В первый период жизни человек учится, увеличивает свой индивидуальный человеческий капитал за счет средств старших поколений. </a:t>
            </a:r>
            <a:endParaRPr lang="ru-RU" sz="2400" dirty="0"/>
          </a:p>
          <a:p>
            <a:r>
              <a:rPr lang="ru-RU" sz="2400" dirty="0" smtClean="0"/>
              <a:t>Во </a:t>
            </a:r>
            <a:r>
              <a:rPr lang="ru-RU" sz="2400" dirty="0"/>
              <a:t>втором периоде он зарабатывает, получает опыт работы на новом для себя оборудовании. </a:t>
            </a:r>
            <a:endParaRPr lang="ru-RU" sz="2400" dirty="0"/>
          </a:p>
          <a:p>
            <a:r>
              <a:rPr lang="ru-RU" sz="2400" dirty="0" smtClean="0"/>
              <a:t>В </a:t>
            </a:r>
            <a:r>
              <a:rPr lang="ru-RU" sz="2400" dirty="0"/>
              <a:t>третьем периоде индивид работает, тратит деньги на потребление, накопление и воспитание детей. </a:t>
            </a:r>
            <a:endParaRPr lang="ru-RU" sz="2400" dirty="0"/>
          </a:p>
          <a:p>
            <a:r>
              <a:rPr lang="ru-RU" sz="2400" dirty="0" smtClean="0"/>
              <a:t>В </a:t>
            </a:r>
            <a:r>
              <a:rPr lang="ru-RU" sz="2400" dirty="0"/>
              <a:t>последнем периоде индивид тратит на собственное потребление то, что заработал в предыдущие периоды.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84323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8528" y="3168870"/>
            <a:ext cx="5290645" cy="3644024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26150" y="551793"/>
            <a:ext cx="8915400" cy="52963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Таким образом, оценка человеческого капитала позволяет оценить поведение индивидов и всей системы при разных соотношениях этих ценностей, в модели можно учитывать, какую долю средств индивид тратит на воспитание детей, то есть на увеличение человеческого капитала потомства, и как это влияет на развитие всей </a:t>
            </a:r>
            <a:r>
              <a:rPr lang="ru-RU" sz="2400" dirty="0" smtClean="0"/>
              <a:t>системы.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9809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93710" y="2854931"/>
            <a:ext cx="7595312" cy="1280890"/>
          </a:xfrm>
        </p:spPr>
        <p:txBody>
          <a:bodyPr>
            <a:normAutofit/>
          </a:bodyPr>
          <a:lstStyle/>
          <a:p>
            <a:r>
              <a:rPr lang="ru-RU" sz="4800" dirty="0" smtClean="0"/>
              <a:t>Спасибо за внимание!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218087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57</TotalTime>
  <Words>248</Words>
  <Application>Microsoft Office PowerPoint</Application>
  <PresentationFormat>Широкоэкранный</PresentationFormat>
  <Paragraphs>27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Century Gothic</vt:lpstr>
      <vt:lpstr>Wingdings 3</vt:lpstr>
      <vt:lpstr>Легкий дым</vt:lpstr>
      <vt:lpstr>Проблема оценки человеческого капитала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Проблема оценки человеческого капитала</dc:title>
  <dc:creator>Денис Бахтинов</dc:creator>
  <cp:lastModifiedBy>Денис Бахтинов</cp:lastModifiedBy>
  <cp:revision>6</cp:revision>
  <dcterms:created xsi:type="dcterms:W3CDTF">2015-02-25T18:30:35Z</dcterms:created>
  <dcterms:modified xsi:type="dcterms:W3CDTF">2015-02-25T19:28:13Z</dcterms:modified>
</cp:coreProperties>
</file>