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1CD66F1F-9B64-4AA7-A643-8AAA59677424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87003159-514D-4D01-9F03-5FCF11F430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000" b="1" dirty="0">
                <a:effectLst/>
              </a:rPr>
              <a:t>ЭКОНОМЕТРИЧЕСКИЕ МОДЕЛИ ИНФЛЯЦИОННЫХ ПРОЦЕССОВ В УКРАИНЕ</a:t>
            </a:r>
            <a:endParaRPr lang="ru-RU" sz="3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Выполнил:</a:t>
            </a:r>
          </a:p>
          <a:p>
            <a:r>
              <a:rPr lang="ru-RU" dirty="0"/>
              <a:t> студент факультета ЭИ</a:t>
            </a:r>
          </a:p>
          <a:p>
            <a:r>
              <a:rPr lang="ru-RU" dirty="0"/>
              <a:t>3 курса группы 6.04.04.12.01</a:t>
            </a:r>
          </a:p>
          <a:p>
            <a:r>
              <a:rPr lang="ru-RU" dirty="0"/>
              <a:t>Полянский Владислав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08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340768"/>
            <a:ext cx="7478216" cy="39513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В данной статье рассмотрены инфляционные процессы</a:t>
            </a:r>
            <a:r>
              <a:rPr lang="uk-UA" dirty="0"/>
              <a:t>, п</a:t>
            </a:r>
            <a:r>
              <a:rPr lang="ru-RU" dirty="0" err="1"/>
              <a:t>роанализированы</a:t>
            </a:r>
            <a:r>
              <a:rPr lang="ru-RU" dirty="0"/>
              <a:t> их характерные признаки на основе статистических данных с 1997 по 2013 год </a:t>
            </a:r>
            <a:r>
              <a:rPr lang="uk-UA" dirty="0"/>
              <a:t>на </a:t>
            </a:r>
            <a:r>
              <a:rPr lang="uk-UA" dirty="0" err="1"/>
              <a:t>основе</a:t>
            </a:r>
            <a:r>
              <a:rPr lang="ru-RU" dirty="0"/>
              <a:t> </a:t>
            </a:r>
            <a:r>
              <a:rPr lang="ru-RU" dirty="0" err="1"/>
              <a:t>изучени</a:t>
            </a:r>
            <a:r>
              <a:rPr lang="uk-UA" dirty="0"/>
              <a:t>я</a:t>
            </a:r>
            <a:r>
              <a:rPr lang="ru-RU" dirty="0"/>
              <a:t> индексов цен на продовольственные товары</a:t>
            </a:r>
            <a:r>
              <a:rPr lang="uk-UA" dirty="0"/>
              <a:t>, </a:t>
            </a:r>
            <a:r>
              <a:rPr lang="ru-RU" dirty="0"/>
              <a:t>услуги и другие факторы. На основе</a:t>
            </a:r>
            <a:r>
              <a:rPr lang="uk-UA" dirty="0"/>
              <a:t> </a:t>
            </a:r>
            <a:r>
              <a:rPr lang="uk-UA" dirty="0" err="1"/>
              <a:t>построения</a:t>
            </a:r>
            <a:r>
              <a:rPr lang="uk-UA" dirty="0"/>
              <a:t> </a:t>
            </a:r>
            <a:r>
              <a:rPr lang="ru-RU" dirty="0"/>
              <a:t>эконометрической </a:t>
            </a:r>
            <a:r>
              <a:rPr lang="uk-UA" dirty="0" err="1"/>
              <a:t>модели</a:t>
            </a:r>
            <a:r>
              <a:rPr lang="uk-UA" dirty="0"/>
              <a:t> </a:t>
            </a:r>
            <a:r>
              <a:rPr lang="uk-UA" dirty="0" err="1"/>
              <a:t>найдены</a:t>
            </a:r>
            <a:r>
              <a:rPr lang="ru-RU" dirty="0"/>
              <a:t> прогнозные значения индекса цен на продукцию промышленного производства.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296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476672"/>
            <a:ext cx="4392488" cy="5513053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Инфляция представляет собой обесценение денег, падение их по­купательной способности, вызываемое повышением цен, товарным дефицитом и снижением качества товаров и </a:t>
            </a:r>
            <a:r>
              <a:rPr lang="ru-RU" dirty="0" smtClean="0"/>
              <a:t>услуг</a:t>
            </a:r>
            <a:r>
              <a:rPr lang="en-US" dirty="0" smtClean="0"/>
              <a:t> </a:t>
            </a:r>
            <a:r>
              <a:rPr lang="ru-RU" dirty="0" smtClean="0"/>
              <a:t>.</a:t>
            </a:r>
            <a:r>
              <a:rPr lang="ru-RU" dirty="0"/>
              <a:t> Она ведет к перераспределению национального дохода между секторами эко­номики, группами населения, госу­дарством</a:t>
            </a:r>
            <a:r>
              <a:rPr lang="uk-UA" dirty="0"/>
              <a:t>,</a:t>
            </a:r>
            <a:r>
              <a:rPr lang="ru-RU" dirty="0"/>
              <a:t> населением и субъектами </a:t>
            </a:r>
            <a:r>
              <a:rPr lang="ru-RU" dirty="0" smtClean="0"/>
              <a:t>хозяйствования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1026" name="Picture 2" descr="C:\Users\user\Desktop\d0b4d0b2d0b5-d181d182d0bed180d0bed0bdd18b-d0b8d0b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3837936" cy="291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7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76672"/>
            <a:ext cx="3601852" cy="597666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Исследование проводится на основе построения множественной регрессионной модели, изучения и определения </a:t>
            </a:r>
            <a:r>
              <a:rPr lang="ru-RU" dirty="0" err="1"/>
              <a:t>мультиколлинеарности</a:t>
            </a:r>
            <a:r>
              <a:rPr lang="ru-RU" dirty="0"/>
              <a:t>, </a:t>
            </a:r>
            <a:r>
              <a:rPr lang="ru-RU" dirty="0" err="1"/>
              <a:t>гетероскедастичности</a:t>
            </a:r>
            <a:r>
              <a:rPr lang="ru-RU" dirty="0"/>
              <a:t>, автокорреляции ошибок, а также нахождения прогнозного значения в </a:t>
            </a:r>
            <a:r>
              <a:rPr lang="ru-RU" dirty="0" smtClean="0"/>
              <a:t>модели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2050" name="Picture 2" descr="C:\Users\user\Desktop\mvf-pic4_zoom-1000x-5081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41599"/>
            <a:ext cx="4515619" cy="300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5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56634" y="548680"/>
                <a:ext cx="4091830" cy="5729077"/>
              </a:xfr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 smtClean="0"/>
                          </m:ctrlPr>
                        </m:sSupPr>
                        <m:e>
                          <m:r>
                            <a:rPr lang="en-US" i="1"/>
                            <m:t>𝑌</m:t>
                          </m:r>
                        </m:e>
                        <m:sup>
                          <m:r>
                            <a:rPr lang="ru-RU" i="1"/>
                            <m:t>^</m:t>
                          </m:r>
                        </m:sup>
                      </m:sSup>
                      <m:r>
                        <a:rPr lang="ru-RU" i="1"/>
                        <m:t>=61,91+0,32∗</m:t>
                      </m:r>
                      <m:r>
                        <a:rPr lang="en-US" i="1"/>
                        <m:t>𝑋</m:t>
                      </m:r>
                      <m:r>
                        <a:rPr lang="ru-RU" i="1"/>
                        <m:t>1+0,35∗</m:t>
                      </m:r>
                      <m:r>
                        <a:rPr lang="en-US" i="1"/>
                        <m:t>𝑋</m:t>
                      </m:r>
                      <m:r>
                        <a:rPr lang="ru-RU" i="1"/>
                        <m:t>2+0,01∗</m:t>
                      </m:r>
                      <m:r>
                        <a:rPr lang="en-US" i="1"/>
                        <m:t>𝑋</m:t>
                      </m:r>
                      <m:r>
                        <a:rPr lang="ru-RU" i="1"/>
                        <m:t>3−0,37∗</m:t>
                      </m:r>
                      <m:r>
                        <a:rPr lang="en-US" i="1"/>
                        <m:t>𝑋</m:t>
                      </m:r>
                      <m:r>
                        <a:rPr lang="ru-RU" i="1"/>
                        <m:t>4</m:t>
                      </m:r>
                      <m:r>
                        <a:rPr lang="ru-RU" b="0" i="1" smtClean="0">
                          <a:latin typeface="Cambria Math"/>
                        </a:rPr>
                        <m:t>;</m:t>
                      </m:r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 где </a:t>
                </a:r>
                <a:r>
                  <a:rPr lang="en-US" dirty="0" smtClean="0"/>
                  <a:t>X</a:t>
                </a:r>
                <a:r>
                  <a:rPr lang="ru-RU" dirty="0"/>
                  <a:t>1 - индекс цен продовольственных товаров (%), </a:t>
                </a:r>
                <a:r>
                  <a:rPr lang="en-US" dirty="0"/>
                  <a:t>X</a:t>
                </a:r>
                <a:r>
                  <a:rPr lang="ru-RU" dirty="0"/>
                  <a:t>2 - индекс цен на услуги (%), </a:t>
                </a:r>
                <a:r>
                  <a:rPr lang="en-US" dirty="0"/>
                  <a:t>X</a:t>
                </a:r>
                <a:r>
                  <a:rPr lang="ru-RU" dirty="0"/>
                  <a:t>3 - значение агрегата М2 (объем наличных средств в обороте) (</a:t>
                </a:r>
                <a:r>
                  <a:rPr lang="ru-RU" dirty="0" err="1"/>
                  <a:t>млрд.грн</a:t>
                </a:r>
                <a:r>
                  <a:rPr lang="ru-RU" dirty="0"/>
                  <a:t>.), </a:t>
                </a:r>
                <a:r>
                  <a:rPr lang="en-US" dirty="0"/>
                  <a:t>X</a:t>
                </a:r>
                <a:r>
                  <a:rPr lang="ru-RU" dirty="0"/>
                  <a:t>4 - индекс цен на непродовольственные товары (%), </a:t>
                </a:r>
                <a:r>
                  <a:rPr lang="en-US" dirty="0"/>
                  <a:t>Y</a:t>
                </a:r>
                <a14:m>
                  <m:oMath xmlns:m="http://schemas.openxmlformats.org/officeDocument/2006/math">
                    <m:r>
                      <a:rPr lang="ru-RU" i="1"/>
                      <m:t>^</m:t>
                    </m:r>
                  </m:oMath>
                </a14:m>
                <a:r>
                  <a:rPr lang="ru-RU" b="1" dirty="0"/>
                  <a:t> - </a:t>
                </a:r>
                <a:r>
                  <a:rPr lang="ru-RU" dirty="0"/>
                  <a:t>индекс цен продукции промышленного производства (%)</a:t>
                </a:r>
                <a:r>
                  <a:rPr lang="uk-UA" dirty="0"/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56634" y="548680"/>
                <a:ext cx="4091830" cy="5729077"/>
              </a:xfrm>
              <a:blipFill rotWithShape="1">
                <a:blip r:embed="rId2"/>
                <a:stretch>
                  <a:fillRect l="-2226" r="-3561" b="-11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/>
          <p:nvPr/>
        </p:nvPicPr>
        <p:blipFill rotWithShape="1">
          <a:blip r:embed="rId3"/>
          <a:srcRect l="10231" t="11616" r="53702" b="68187"/>
          <a:stretch/>
        </p:blipFill>
        <p:spPr bwMode="auto">
          <a:xfrm>
            <a:off x="395536" y="2387910"/>
            <a:ext cx="4176464" cy="18331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2140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3672408" cy="565706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Для всестороннего исследования модели проводилась оценка  на наличие </a:t>
            </a:r>
            <a:r>
              <a:rPr lang="ru-RU" dirty="0" err="1"/>
              <a:t>мультиколлинеарности</a:t>
            </a:r>
            <a:r>
              <a:rPr lang="ru-RU" dirty="0"/>
              <a:t> </a:t>
            </a:r>
            <a:r>
              <a:rPr lang="uk-UA" dirty="0" err="1"/>
              <a:t>согласно</a:t>
            </a:r>
            <a:r>
              <a:rPr lang="ru-RU" dirty="0"/>
              <a:t> алгоритму </a:t>
            </a:r>
            <a:r>
              <a:rPr lang="ru-RU" dirty="0" err="1" smtClean="0"/>
              <a:t>Феррара-Глобера</a:t>
            </a:r>
            <a:r>
              <a:rPr lang="ru-RU" dirty="0" smtClean="0"/>
              <a:t>. </a:t>
            </a:r>
            <a:r>
              <a:rPr lang="ru-RU" dirty="0"/>
              <a:t>В модели прослеживалась высокая взаимная коррелированность объясняющих переменных, что означает наличие </a:t>
            </a:r>
            <a:r>
              <a:rPr lang="ru-RU" dirty="0" err="1"/>
              <a:t>мультиколлинеарности</a:t>
            </a:r>
            <a:r>
              <a:rPr lang="ru-RU" dirty="0"/>
              <a:t> в системе.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0418" t="14081" r="34689" b="68512"/>
          <a:stretch/>
        </p:blipFill>
        <p:spPr bwMode="auto">
          <a:xfrm>
            <a:off x="4139952" y="2492896"/>
            <a:ext cx="4536504" cy="13455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979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8" y="1196752"/>
            <a:ext cx="7467600" cy="4311377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uk-UA" dirty="0"/>
              <a:t>П</a:t>
            </a:r>
            <a:r>
              <a:rPr lang="ru-RU" dirty="0" smtClean="0"/>
              <a:t>о </a:t>
            </a:r>
            <a:r>
              <a:rPr lang="ru-RU" dirty="0"/>
              <a:t>полученным прогнозам индекс цен продукции промышленного производства с вероятностью 95% будет составлять 114,23% и будет колебаться в пределах от 110,3549% до 118,0988%.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4478" t="23064" r="48524" b="55524"/>
          <a:stretch/>
        </p:blipFill>
        <p:spPr bwMode="auto">
          <a:xfrm>
            <a:off x="2281235" y="3608437"/>
            <a:ext cx="4581525" cy="1657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2244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err="1" smtClean="0"/>
              <a:t>Вывод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/>
              <a:t>На основе результатов </a:t>
            </a:r>
            <a:r>
              <a:rPr lang="ru-RU" dirty="0"/>
              <a:t>работы </a:t>
            </a:r>
            <a:r>
              <a:rPr lang="ru-RU" dirty="0" smtClean="0"/>
              <a:t>мы имеем возможность применять полученные знания и информацию </a:t>
            </a:r>
            <a:r>
              <a:rPr lang="ru-RU" dirty="0"/>
              <a:t>для расчета показателей инфляционных </a:t>
            </a:r>
            <a:r>
              <a:rPr lang="ru-RU" dirty="0" smtClean="0"/>
              <a:t>процессов.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02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041440" cy="144267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Благодарю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75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TM01790492[[fn=Тетрадь для рисования]]</Template>
  <TotalTime>25</TotalTime>
  <Words>273</Words>
  <Application>Microsoft Office PowerPoint</Application>
  <PresentationFormat>Экран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Sketchbook</vt:lpstr>
      <vt:lpstr>ЭКОНОМЕТРИЧЕСКИЕ МОДЕЛИ ИНФЛЯЦИОННЫХ ПРОЦЕССОВ В УКРАИНЕ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</vt:lpstr>
      <vt:lpstr>Благодарю за внимание!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ЭКОНОМЕТРИЧЕСКИЕ МОДЕЛИ ИНФЛЯЦИОННЫХ ПРОЦЕССОВ В УКРАИНЕ</dc:title>
  <dc:creator>Пользователь Windows</dc:creator>
  <cp:lastModifiedBy>Пользователь Windows</cp:lastModifiedBy>
  <cp:revision>3</cp:revision>
  <dcterms:created xsi:type="dcterms:W3CDTF">2015-02-25T18:44:49Z</dcterms:created>
  <dcterms:modified xsi:type="dcterms:W3CDTF">2015-02-25T19:10:16Z</dcterms:modified>
</cp:coreProperties>
</file>