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20.12.2014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20.12.2014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20.12.2014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20.12.2014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20.12.2014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20.12.2014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20.12.2014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20.12.2014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20.12.2014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20.12.2014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20.12.2014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6097484-238B-4531-BAFA-044A07C9223B}" type="datetimeFigureOut">
              <a:rPr lang="ru-RU" smtClean="0"/>
              <a:t>20.12.2014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772816"/>
            <a:ext cx="7851648" cy="18288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effectLst/>
              </a:rPr>
              <a:t>ПОСТРОЕНИЕ МОДЕЛИ ОЦЕНКИ ДОХОДНОСТИ БАНКОВ В УКРАИНЕ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4653136"/>
            <a:ext cx="7854696" cy="175260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Выполнил:</a:t>
            </a:r>
          </a:p>
          <a:p>
            <a:r>
              <a:rPr lang="ru-RU" dirty="0" smtClean="0"/>
              <a:t> студент факультета ЭИ</a:t>
            </a:r>
          </a:p>
          <a:p>
            <a:r>
              <a:rPr lang="ru-RU" dirty="0" smtClean="0"/>
              <a:t>3 курса группы 6.04.04.12.01</a:t>
            </a:r>
          </a:p>
          <a:p>
            <a:r>
              <a:rPr lang="ru-RU" dirty="0" smtClean="0"/>
              <a:t>Полянский Владислав</a:t>
            </a:r>
          </a:p>
        </p:txBody>
      </p:sp>
    </p:spTree>
    <p:extLst>
      <p:ext uri="{BB962C8B-B14F-4D97-AF65-F5344CB8AC3E}">
        <p14:creationId xmlns:p14="http://schemas.microsoft.com/office/powerpoint/2010/main" val="105755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58651"/>
            <a:ext cx="8229600" cy="4389120"/>
          </a:xfrm>
        </p:spPr>
        <p:txBody>
          <a:bodyPr/>
          <a:lstStyle/>
          <a:p>
            <a:r>
              <a:rPr lang="ru-RU" i="1" dirty="0"/>
              <a:t>В работе рассмотрено структуру формирования доходности украинских банков. Построено модель получения дохода банком в зависимости от денежных вложений физических лиц на основе применения простой линейной эконометрической модели.</a:t>
            </a:r>
            <a:endParaRPr lang="ru-RU" dirty="0"/>
          </a:p>
          <a:p>
            <a:endParaRPr lang="ru-RU" dirty="0"/>
          </a:p>
        </p:txBody>
      </p:sp>
      <p:pic>
        <p:nvPicPr>
          <p:cNvPr id="1026" name="Picture 2" descr="C:\Users\user\Desktop\загруженное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717032"/>
            <a:ext cx="4523295" cy="256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9546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5192" y="2212956"/>
            <a:ext cx="4546848" cy="3096344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/>
              <a:t>И</a:t>
            </a:r>
            <a:r>
              <a:rPr lang="ru-RU" dirty="0" smtClean="0"/>
              <a:t>зучение </a:t>
            </a:r>
            <a:r>
              <a:rPr lang="ru-RU" dirty="0"/>
              <a:t>доходов банка может дать возможность изучить результаты его деятельности и помочь оценить качество и эффективность работы этой структуры.</a:t>
            </a:r>
            <a:endParaRPr lang="ru-RU" dirty="0"/>
          </a:p>
        </p:txBody>
      </p:sp>
      <p:pic>
        <p:nvPicPr>
          <p:cNvPr id="2050" name="Picture 2" descr="C:\Users\user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020" y="2420888"/>
            <a:ext cx="3636038" cy="2550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7750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27984" y="764704"/>
            <a:ext cx="4176464" cy="5616624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 fontScale="70000" lnSpcReduction="20000"/>
          </a:bodyPr>
          <a:lstStyle/>
          <a:p>
            <a:r>
              <a:rPr lang="ru-RU" dirty="0"/>
              <a:t>Чаще всего доходность банка состоит: </a:t>
            </a:r>
          </a:p>
          <a:p>
            <a:r>
              <a:rPr lang="ru-RU" dirty="0"/>
              <a:t>из прибыли по кредитным операциям — разницы между процентами, полученными за размещенные средства, и процентами, уплаченными за привлеченные ресурсы;</a:t>
            </a:r>
          </a:p>
          <a:p>
            <a:r>
              <a:rPr lang="ru-RU" dirty="0"/>
              <a:t>из прибыли по операциям с ценными бумагами — разницы между доходами, полученными от вложений в ценные бумаги, и расходами по операциям с ценными бумагами;</a:t>
            </a:r>
          </a:p>
          <a:p>
            <a:r>
              <a:rPr lang="ru-RU" dirty="0"/>
              <a:t>из прибыли по операциям с иностранной валютой — разницы между доходами, полученными от продажи инвалюты, и расходами, связанными с ее приобретением;</a:t>
            </a:r>
          </a:p>
          <a:p>
            <a:r>
              <a:rPr lang="ru-RU" dirty="0"/>
              <a:t>из прибыли по другим банковским операциям</a:t>
            </a:r>
            <a:endParaRPr lang="ru-RU" dirty="0"/>
          </a:p>
        </p:txBody>
      </p:sp>
      <p:pic>
        <p:nvPicPr>
          <p:cNvPr id="3074" name="Picture 2" descr="C:\Users\user\Desktop\загруженное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88840"/>
            <a:ext cx="4048751" cy="2694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5010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836712"/>
            <a:ext cx="3744416" cy="525658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uk-UA" dirty="0"/>
              <a:t>На </a:t>
            </a:r>
            <a:r>
              <a:rPr lang="uk-UA" dirty="0" err="1"/>
              <a:t>основе</a:t>
            </a:r>
            <a:r>
              <a:rPr lang="uk-UA" dirty="0"/>
              <a:t> </a:t>
            </a:r>
            <a:r>
              <a:rPr lang="uk-UA" dirty="0" err="1"/>
              <a:t>данных</a:t>
            </a:r>
            <a:r>
              <a:rPr lang="uk-UA" dirty="0"/>
              <a:t> о </a:t>
            </a:r>
            <a:r>
              <a:rPr lang="uk-UA" dirty="0" err="1"/>
              <a:t>доходности</a:t>
            </a:r>
            <a:r>
              <a:rPr lang="uk-UA" dirty="0"/>
              <a:t> и </a:t>
            </a:r>
            <a:r>
              <a:rPr lang="uk-UA" dirty="0" err="1"/>
              <a:t>сумме</a:t>
            </a:r>
            <a:r>
              <a:rPr lang="uk-UA" dirty="0"/>
              <a:t> </a:t>
            </a:r>
            <a:r>
              <a:rPr lang="uk-UA" dirty="0" err="1"/>
              <a:t>денежных</a:t>
            </a:r>
            <a:r>
              <a:rPr lang="uk-UA" dirty="0"/>
              <a:t> </a:t>
            </a:r>
            <a:r>
              <a:rPr lang="uk-UA" dirty="0" err="1"/>
              <a:t>вложений</a:t>
            </a:r>
            <a:r>
              <a:rPr lang="uk-UA" dirty="0"/>
              <a:t> в 20 </a:t>
            </a:r>
            <a:r>
              <a:rPr lang="uk-UA" dirty="0" err="1"/>
              <a:t>наибольших</a:t>
            </a:r>
            <a:r>
              <a:rPr lang="uk-UA" dirty="0"/>
              <a:t> </a:t>
            </a:r>
            <a:r>
              <a:rPr lang="uk-UA" dirty="0" err="1"/>
              <a:t>украинских</a:t>
            </a:r>
            <a:r>
              <a:rPr lang="uk-UA" dirty="0"/>
              <a:t> </a:t>
            </a:r>
            <a:r>
              <a:rPr lang="uk-UA" dirty="0" err="1"/>
              <a:t>банков</a:t>
            </a:r>
            <a:r>
              <a:rPr lang="uk-UA" dirty="0"/>
              <a:t>, </a:t>
            </a:r>
            <a:r>
              <a:rPr lang="uk-UA" dirty="0" err="1"/>
              <a:t>была</a:t>
            </a:r>
            <a:r>
              <a:rPr lang="uk-UA" dirty="0"/>
              <a:t> </a:t>
            </a:r>
            <a:r>
              <a:rPr lang="uk-UA" dirty="0" err="1"/>
              <a:t>постро</a:t>
            </a:r>
            <a:r>
              <a:rPr lang="ru-RU" dirty="0"/>
              <a:t>е</a:t>
            </a:r>
            <a:r>
              <a:rPr lang="uk-UA" dirty="0"/>
              <a:t>на </a:t>
            </a:r>
            <a:r>
              <a:rPr lang="ru-RU" dirty="0" smtClean="0"/>
              <a:t>эконометрическая </a:t>
            </a:r>
            <a:r>
              <a:rPr lang="uk-UA" dirty="0" err="1"/>
              <a:t>линейная</a:t>
            </a:r>
            <a:r>
              <a:rPr lang="uk-UA" dirty="0"/>
              <a:t> </a:t>
            </a:r>
            <a:r>
              <a:rPr lang="uk-UA" dirty="0" smtClean="0"/>
              <a:t>модель</a:t>
            </a:r>
            <a:r>
              <a:rPr lang="uk-UA" dirty="0"/>
              <a:t>, </a:t>
            </a:r>
            <a:r>
              <a:rPr lang="uk-UA" dirty="0" err="1"/>
              <a:t>исследовано</a:t>
            </a:r>
            <a:r>
              <a:rPr lang="uk-UA" dirty="0"/>
              <a:t> и </a:t>
            </a:r>
            <a:r>
              <a:rPr lang="uk-UA" dirty="0" err="1"/>
              <a:t>определено</a:t>
            </a:r>
            <a:r>
              <a:rPr lang="uk-UA" dirty="0"/>
              <a:t> </a:t>
            </a:r>
            <a:r>
              <a:rPr lang="uk-UA" dirty="0" err="1"/>
              <a:t>прогнозное</a:t>
            </a:r>
            <a:r>
              <a:rPr lang="uk-UA" dirty="0"/>
              <a:t> </a:t>
            </a:r>
            <a:r>
              <a:rPr lang="uk-UA" dirty="0" err="1"/>
              <a:t>значение</a:t>
            </a:r>
            <a:r>
              <a:rPr lang="uk-UA" dirty="0"/>
              <a:t> для </a:t>
            </a:r>
            <a:r>
              <a:rPr lang="uk-UA" dirty="0" err="1"/>
              <a:t>доходности</a:t>
            </a:r>
            <a:r>
              <a:rPr lang="uk-UA" dirty="0"/>
              <a:t> банка при </a:t>
            </a:r>
            <a:r>
              <a:rPr lang="uk-UA" dirty="0" err="1"/>
              <a:t>уровне</a:t>
            </a:r>
            <a:r>
              <a:rPr lang="uk-UA" dirty="0"/>
              <a:t> </a:t>
            </a:r>
            <a:r>
              <a:rPr lang="uk-UA" dirty="0" err="1"/>
              <a:t>вложений</a:t>
            </a:r>
            <a:r>
              <a:rPr lang="uk-UA" dirty="0"/>
              <a:t> </a:t>
            </a:r>
            <a:r>
              <a:rPr lang="uk-UA" dirty="0" err="1"/>
              <a:t>физических</a:t>
            </a:r>
            <a:r>
              <a:rPr lang="uk-UA" dirty="0"/>
              <a:t> </a:t>
            </a:r>
            <a:r>
              <a:rPr lang="uk-UA" dirty="0" err="1"/>
              <a:t>лиц</a:t>
            </a:r>
            <a:r>
              <a:rPr lang="uk-UA" dirty="0"/>
              <a:t> в </a:t>
            </a:r>
            <a:r>
              <a:rPr lang="uk-UA" dirty="0" err="1"/>
              <a:t>размере</a:t>
            </a:r>
            <a:r>
              <a:rPr lang="uk-UA" dirty="0"/>
              <a:t> 1 </a:t>
            </a:r>
            <a:r>
              <a:rPr lang="uk-UA" dirty="0" err="1"/>
              <a:t>миллиона</a:t>
            </a:r>
            <a:r>
              <a:rPr lang="uk-UA" dirty="0"/>
              <a:t> 400 </a:t>
            </a:r>
            <a:r>
              <a:rPr lang="uk-UA" dirty="0" err="1"/>
              <a:t>тысяч</a:t>
            </a:r>
            <a:r>
              <a:rPr lang="uk-UA" dirty="0"/>
              <a:t> гривен. 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5287" t="13635" r="68643" b="42815"/>
          <a:stretch/>
        </p:blipFill>
        <p:spPr bwMode="auto">
          <a:xfrm>
            <a:off x="4211960" y="980728"/>
            <a:ext cx="4464496" cy="48965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8444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683568" y="692696"/>
                <a:ext cx="7848872" cy="4896544"/>
              </a:xfrm>
            </p:spPr>
            <p:txBody>
              <a:bodyPr>
                <a:normAutofit/>
              </a:bodyPr>
              <a:lstStyle/>
              <a:p>
                <a:r>
                  <a:rPr lang="uk-UA" dirty="0" err="1"/>
                  <a:t>Исследовав</a:t>
                </a:r>
                <a:r>
                  <a:rPr lang="uk-UA" dirty="0"/>
                  <a:t> все </a:t>
                </a:r>
                <a:r>
                  <a:rPr lang="uk-UA" dirty="0" err="1"/>
                  <a:t>операции</a:t>
                </a:r>
                <a:r>
                  <a:rPr lang="uk-UA" dirty="0"/>
                  <a:t>, </a:t>
                </a:r>
                <a:r>
                  <a:rPr lang="uk-UA" dirty="0" err="1"/>
                  <a:t>была</a:t>
                </a:r>
                <a:r>
                  <a:rPr lang="uk-UA" dirty="0"/>
                  <a:t> </a:t>
                </a:r>
                <a:r>
                  <a:rPr lang="uk-UA" dirty="0" err="1"/>
                  <a:t>построена</a:t>
                </a:r>
                <a:r>
                  <a:rPr lang="uk-UA" dirty="0"/>
                  <a:t> </a:t>
                </a:r>
                <a:r>
                  <a:rPr lang="uk-UA" dirty="0" err="1"/>
                  <a:t>простая</a:t>
                </a:r>
                <a:r>
                  <a:rPr lang="uk-UA" dirty="0"/>
                  <a:t> </a:t>
                </a:r>
                <a:r>
                  <a:rPr lang="uk-UA" dirty="0" err="1"/>
                  <a:t>линейная</a:t>
                </a:r>
                <a:r>
                  <a:rPr lang="uk-UA" dirty="0"/>
                  <a:t> </a:t>
                </a:r>
                <a:r>
                  <a:rPr lang="uk-UA" dirty="0" err="1"/>
                  <a:t>однофакторная</a:t>
                </a:r>
                <a:r>
                  <a:rPr lang="uk-UA" dirty="0"/>
                  <a:t> модель, </a:t>
                </a:r>
                <a:r>
                  <a:rPr lang="uk-UA" dirty="0" err="1"/>
                  <a:t>которая</a:t>
                </a:r>
                <a:r>
                  <a:rPr lang="uk-UA" dirty="0"/>
                  <a:t> </a:t>
                </a:r>
                <a:r>
                  <a:rPr lang="uk-UA" dirty="0" err="1"/>
                  <a:t>имеет</a:t>
                </a:r>
                <a:r>
                  <a:rPr lang="uk-UA" dirty="0"/>
                  <a:t> вид: </a:t>
                </a:r>
                <a:endParaRPr lang="ru-RU" dirty="0"/>
              </a:p>
              <a:p>
                <a:pPr marL="0" indent="0" algn="ctr">
                  <a:buNone/>
                </a:pPr>
                <a:r>
                  <a:rPr lang="ru-RU" dirty="0" smtClean="0"/>
                  <a:t>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/>
                        </m:ctrlPr>
                      </m:sSupPr>
                      <m:e>
                        <m:r>
                          <a:rPr lang="en-US" i="1"/>
                          <m:t>𝑌</m:t>
                        </m:r>
                      </m:e>
                      <m:sup>
                        <m:r>
                          <a:rPr lang="uk-UA" i="1"/>
                          <m:t>^</m:t>
                        </m:r>
                      </m:sup>
                    </m:sSup>
                    <m:r>
                      <a:rPr lang="uk-UA" i="1"/>
                      <m:t>=11,528+0,1295∗</m:t>
                    </m:r>
                    <m:r>
                      <a:rPr lang="uk-UA" i="1"/>
                      <m:t>𝑋</m:t>
                    </m:r>
                    <m:r>
                      <a:rPr lang="uk-UA" i="1"/>
                      <m:t>1 </m:t>
                    </m:r>
                  </m:oMath>
                </a14:m>
                <a:r>
                  <a:rPr lang="ru-RU" dirty="0" smtClean="0"/>
                  <a:t>,</a:t>
                </a:r>
                <a:r>
                  <a:rPr lang="ru-RU" dirty="0"/>
                  <a:t> </a:t>
                </a:r>
              </a:p>
              <a:p>
                <a:pPr marL="0" indent="0">
                  <a:buNone/>
                </a:pPr>
                <a:r>
                  <a:rPr lang="ru-RU" dirty="0"/>
                  <a:t> </a:t>
                </a:r>
                <a:r>
                  <a:rPr lang="ru-RU" dirty="0" smtClean="0"/>
                  <a:t>  </a:t>
                </a:r>
                <a:r>
                  <a:rPr lang="uk-UA" dirty="0" err="1" smtClean="0"/>
                  <a:t>где</a:t>
                </a:r>
                <a:r>
                  <a:rPr lang="uk-UA" dirty="0" smtClean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/>
                        </m:ctrlPr>
                      </m:sSupPr>
                      <m:e>
                        <m:r>
                          <a:rPr lang="en-US" i="1"/>
                          <m:t>𝑌</m:t>
                        </m:r>
                      </m:e>
                      <m:sup>
                        <m:r>
                          <a:rPr lang="uk-UA" i="1"/>
                          <m:t>^</m:t>
                        </m:r>
                      </m:sup>
                    </m:sSup>
                  </m:oMath>
                </a14:m>
                <a:r>
                  <a:rPr lang="uk-UA" dirty="0" err="1"/>
                  <a:t>-прогнозное</a:t>
                </a:r>
                <a:r>
                  <a:rPr lang="uk-UA" dirty="0"/>
                  <a:t> </a:t>
                </a:r>
                <a:r>
                  <a:rPr lang="uk-UA" dirty="0" err="1"/>
                  <a:t>значение</a:t>
                </a:r>
                <a:r>
                  <a:rPr lang="uk-UA" dirty="0"/>
                  <a:t> </a:t>
                </a:r>
                <a:r>
                  <a:rPr lang="uk-UA" dirty="0" err="1"/>
                  <a:t>дохода</a:t>
                </a:r>
                <a:r>
                  <a:rPr lang="uk-UA" dirty="0"/>
                  <a:t> банка, Х1- </a:t>
                </a:r>
                <a:r>
                  <a:rPr lang="uk-UA" dirty="0" smtClean="0"/>
                  <a:t>      </a:t>
                </a:r>
                <a:r>
                  <a:rPr lang="uk-UA" dirty="0" err="1" smtClean="0"/>
                  <a:t>сумма</a:t>
                </a:r>
                <a:r>
                  <a:rPr lang="uk-UA" dirty="0" smtClean="0"/>
                  <a:t> </a:t>
                </a:r>
                <a:r>
                  <a:rPr lang="uk-UA" dirty="0" err="1"/>
                  <a:t>денеж</a:t>
                </a:r>
                <a:r>
                  <a:rPr lang="ru-RU" dirty="0" err="1"/>
                  <a:t>ных</a:t>
                </a:r>
                <a:r>
                  <a:rPr lang="ru-RU" dirty="0"/>
                  <a:t> вложений </a:t>
                </a:r>
                <a:r>
                  <a:rPr lang="ru-RU" dirty="0" err="1"/>
                  <a:t>физиче</a:t>
                </a:r>
                <a:r>
                  <a:rPr lang="uk-UA" dirty="0"/>
                  <a:t>с</a:t>
                </a:r>
                <a:r>
                  <a:rPr lang="ru-RU" dirty="0"/>
                  <a:t>ких лиц в конкретный банк.</a:t>
                </a:r>
              </a:p>
              <a:p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83568" y="692696"/>
                <a:ext cx="7848872" cy="4896544"/>
              </a:xfrm>
              <a:blipFill rotWithShape="1">
                <a:blip r:embed="rId2"/>
                <a:stretch>
                  <a:fillRect l="-1320" t="-99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 descr="C:\Users\user\Desktop\images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789040"/>
            <a:ext cx="3544739" cy="2658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559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18484" y="1412776"/>
            <a:ext cx="4690864" cy="4392488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r>
              <a:rPr lang="ru-RU" dirty="0"/>
              <a:t>На основе анализа были найдено прогнозное значение дохода банка.  По полученному прогнозу доходность банка с вероятностью 95% будет составлять 192 тысячи 877 гривен и будет колебаться в пределах от 156 тысяч 62 гривен до 229 тысяч 691 гривны.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8066" t="12023" r="66474" b="68753"/>
          <a:stretch/>
        </p:blipFill>
        <p:spPr bwMode="auto">
          <a:xfrm>
            <a:off x="395536" y="2420888"/>
            <a:ext cx="3606924" cy="22322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89046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84784"/>
            <a:ext cx="8363272" cy="4392488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/>
              <a:t>Таким образом,  построение модели оценки доходности банка на основе анализа вложенных средств физических лиц может позволить более подробно изучать вопросы, связанные с прибыльностью банковских структур, а также повысить эффективность работы с вкладчиками и снизить риск потери части доходов банка.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233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780928"/>
            <a:ext cx="8229600" cy="93610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/>
              <a:t>Благодарю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8060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26</TotalTime>
  <Words>312</Words>
  <Application>Microsoft Office PowerPoint</Application>
  <PresentationFormat>Экран (4:3)</PresentationFormat>
  <Paragraphs>19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Поток</vt:lpstr>
      <vt:lpstr>ПОСТРОЕНИЕ МОДЕЛИ ОЦЕНКИ ДОХОДНОСТИ БАНКОВ В УКРАИНЕ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Благодарю за внимание!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ПОСТРОЕНИЕ МОДЕЛИ ОЦЕНКИ ДОХОДНОСТИ БАНКОВ В УКРАИНЕ</dc:title>
  <dc:creator>Пользователь Windows</dc:creator>
  <cp:lastModifiedBy>Пользователь Windows</cp:lastModifiedBy>
  <cp:revision>3</cp:revision>
  <dcterms:created xsi:type="dcterms:W3CDTF">2014-12-19T22:10:27Z</dcterms:created>
  <dcterms:modified xsi:type="dcterms:W3CDTF">2014-12-19T22:36:48Z</dcterms:modified>
</cp:coreProperties>
</file>