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7" r:id="rId4"/>
    <p:sldId id="260" r:id="rId5"/>
    <p:sldId id="270" r:id="rId6"/>
    <p:sldId id="263" r:id="rId7"/>
    <p:sldId id="271" r:id="rId8"/>
    <p:sldId id="267" r:id="rId9"/>
    <p:sldId id="26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EAA9875-6D29-436B-B21B-9F4FC8BFDB88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41D2981-947A-49CB-A3E4-A86039599B36}">
      <dgm:prSet phldrT="[Текст]" custT="1"/>
      <dgm:spPr/>
      <dgm:t>
        <a:bodyPr/>
        <a:lstStyle/>
        <a:p>
          <a:r>
            <a:rPr lang="ru-RU" sz="4400" dirty="0" smtClean="0"/>
            <a:t>«эффект рекламы»</a:t>
          </a:r>
          <a:endParaRPr lang="ru-RU" sz="4400" dirty="0"/>
        </a:p>
      </dgm:t>
    </dgm:pt>
    <dgm:pt modelId="{42DB46B4-A3C9-48B2-9CBC-8B6A158ADE05}" type="parTrans" cxnId="{07F643C9-DF03-4A72-AD5F-5010A3AEA990}">
      <dgm:prSet/>
      <dgm:spPr/>
      <dgm:t>
        <a:bodyPr/>
        <a:lstStyle/>
        <a:p>
          <a:endParaRPr lang="ru-RU"/>
        </a:p>
      </dgm:t>
    </dgm:pt>
    <dgm:pt modelId="{A6947089-F31E-4388-A747-9AD423BDB778}" type="sibTrans" cxnId="{07F643C9-DF03-4A72-AD5F-5010A3AEA990}">
      <dgm:prSet/>
      <dgm:spPr/>
      <dgm:t>
        <a:bodyPr/>
        <a:lstStyle/>
        <a:p>
          <a:endParaRPr lang="ru-RU"/>
        </a:p>
      </dgm:t>
    </dgm:pt>
    <dgm:pt modelId="{8D8463F9-F6B3-4C93-BAA4-B03FE3A87495}">
      <dgm:prSet phldrT="[Текст]"/>
      <dgm:spPr/>
      <dgm:t>
        <a:bodyPr/>
        <a:lstStyle/>
        <a:p>
          <a:r>
            <a:rPr lang="ru-RU" dirty="0" smtClean="0"/>
            <a:t>«эффект межличностной коммуникации»</a:t>
          </a:r>
          <a:endParaRPr lang="ru-RU" dirty="0"/>
        </a:p>
      </dgm:t>
    </dgm:pt>
    <dgm:pt modelId="{DB6CE38F-CC21-49EC-AA64-FF01908B4251}" type="parTrans" cxnId="{9613CCDF-6141-4186-BB26-36D4B2F35858}">
      <dgm:prSet/>
      <dgm:spPr/>
      <dgm:t>
        <a:bodyPr/>
        <a:lstStyle/>
        <a:p>
          <a:endParaRPr lang="ru-RU"/>
        </a:p>
      </dgm:t>
    </dgm:pt>
    <dgm:pt modelId="{7062246D-FC16-4630-9649-05D74C01736F}" type="sibTrans" cxnId="{9613CCDF-6141-4186-BB26-36D4B2F35858}">
      <dgm:prSet/>
      <dgm:spPr/>
      <dgm:t>
        <a:bodyPr/>
        <a:lstStyle/>
        <a:p>
          <a:endParaRPr lang="ru-RU"/>
        </a:p>
      </dgm:t>
    </dgm:pt>
    <dgm:pt modelId="{D2B38D71-4E55-4AF5-876A-2147A9FF0AF9}" type="pres">
      <dgm:prSet presAssocID="{1EAA9875-6D29-436B-B21B-9F4FC8BFDB88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81DB3E06-3535-4029-9C83-7A1CB1624094}" type="pres">
      <dgm:prSet presAssocID="{141D2981-947A-49CB-A3E4-A86039599B36}" presName="vertOne" presStyleCnt="0"/>
      <dgm:spPr/>
    </dgm:pt>
    <dgm:pt modelId="{4B8A0618-B2BB-44C8-A71F-404663A43ACE}" type="pres">
      <dgm:prSet presAssocID="{141D2981-947A-49CB-A3E4-A86039599B36}" presName="txOne" presStyleLbl="node0" presStyleIdx="0" presStyleCnt="1" custScaleX="45927" custScaleY="107354" custLinFactY="50624" custLinFactNeighborX="-27358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CC0CE98-D634-4523-9A0E-5D665D923DD4}" type="pres">
      <dgm:prSet presAssocID="{141D2981-947A-49CB-A3E4-A86039599B36}" presName="parTransOne" presStyleCnt="0"/>
      <dgm:spPr/>
    </dgm:pt>
    <dgm:pt modelId="{881EE164-D2FF-4BB4-A942-F696604BCA3E}" type="pres">
      <dgm:prSet presAssocID="{141D2981-947A-49CB-A3E4-A86039599B36}" presName="horzOne" presStyleCnt="0"/>
      <dgm:spPr/>
    </dgm:pt>
    <dgm:pt modelId="{86E431F6-F611-404F-BDFC-ABE5187EEF43}" type="pres">
      <dgm:prSet presAssocID="{8D8463F9-F6B3-4C93-BAA4-B03FE3A87495}" presName="vertTwo" presStyleCnt="0"/>
      <dgm:spPr/>
    </dgm:pt>
    <dgm:pt modelId="{B5758749-F46C-4938-9076-A82F76DEDBC5}" type="pres">
      <dgm:prSet presAssocID="{8D8463F9-F6B3-4C93-BAA4-B03FE3A87495}" presName="txTwo" presStyleLbl="node2" presStyleIdx="0" presStyleCnt="1" custScaleX="45147" custScaleY="107067" custLinFactNeighborX="24894" custLinFactNeighborY="-5674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F3FCE00-1AEE-47BB-B45E-0DAD4881C6CF}" type="pres">
      <dgm:prSet presAssocID="{8D8463F9-F6B3-4C93-BAA4-B03FE3A87495}" presName="horzTwo" presStyleCnt="0"/>
      <dgm:spPr/>
    </dgm:pt>
  </dgm:ptLst>
  <dgm:cxnLst>
    <dgm:cxn modelId="{07F643C9-DF03-4A72-AD5F-5010A3AEA990}" srcId="{1EAA9875-6D29-436B-B21B-9F4FC8BFDB88}" destId="{141D2981-947A-49CB-A3E4-A86039599B36}" srcOrd="0" destOrd="0" parTransId="{42DB46B4-A3C9-48B2-9CBC-8B6A158ADE05}" sibTransId="{A6947089-F31E-4388-A747-9AD423BDB778}"/>
    <dgm:cxn modelId="{9613CCDF-6141-4186-BB26-36D4B2F35858}" srcId="{141D2981-947A-49CB-A3E4-A86039599B36}" destId="{8D8463F9-F6B3-4C93-BAA4-B03FE3A87495}" srcOrd="0" destOrd="0" parTransId="{DB6CE38F-CC21-49EC-AA64-FF01908B4251}" sibTransId="{7062246D-FC16-4630-9649-05D74C01736F}"/>
    <dgm:cxn modelId="{94B88BE0-37AF-4742-ABAA-33AF4C07AF7F}" type="presOf" srcId="{1EAA9875-6D29-436B-B21B-9F4FC8BFDB88}" destId="{D2B38D71-4E55-4AF5-876A-2147A9FF0AF9}" srcOrd="0" destOrd="0" presId="urn:microsoft.com/office/officeart/2005/8/layout/hierarchy4"/>
    <dgm:cxn modelId="{FC8D5A56-234A-4111-A1FD-F3B0C2899F54}" type="presOf" srcId="{141D2981-947A-49CB-A3E4-A86039599B36}" destId="{4B8A0618-B2BB-44C8-A71F-404663A43ACE}" srcOrd="0" destOrd="0" presId="urn:microsoft.com/office/officeart/2005/8/layout/hierarchy4"/>
    <dgm:cxn modelId="{AD0CEF28-AF1E-451E-95CE-ACFAD1B04B33}" type="presOf" srcId="{8D8463F9-F6B3-4C93-BAA4-B03FE3A87495}" destId="{B5758749-F46C-4938-9076-A82F76DEDBC5}" srcOrd="0" destOrd="0" presId="urn:microsoft.com/office/officeart/2005/8/layout/hierarchy4"/>
    <dgm:cxn modelId="{F2BBEE89-F0DA-4675-8ED0-BC0C5AA8E952}" type="presParOf" srcId="{D2B38D71-4E55-4AF5-876A-2147A9FF0AF9}" destId="{81DB3E06-3535-4029-9C83-7A1CB1624094}" srcOrd="0" destOrd="0" presId="urn:microsoft.com/office/officeart/2005/8/layout/hierarchy4"/>
    <dgm:cxn modelId="{DB2DFCB9-BBA3-4F33-ADE8-11E69521F774}" type="presParOf" srcId="{81DB3E06-3535-4029-9C83-7A1CB1624094}" destId="{4B8A0618-B2BB-44C8-A71F-404663A43ACE}" srcOrd="0" destOrd="0" presId="urn:microsoft.com/office/officeart/2005/8/layout/hierarchy4"/>
    <dgm:cxn modelId="{C057F151-ACCB-45DF-870A-D6377F97B79C}" type="presParOf" srcId="{81DB3E06-3535-4029-9C83-7A1CB1624094}" destId="{3CC0CE98-D634-4523-9A0E-5D665D923DD4}" srcOrd="1" destOrd="0" presId="urn:microsoft.com/office/officeart/2005/8/layout/hierarchy4"/>
    <dgm:cxn modelId="{6C573C51-02E5-4420-B068-F253AC39120B}" type="presParOf" srcId="{81DB3E06-3535-4029-9C83-7A1CB1624094}" destId="{881EE164-D2FF-4BB4-A942-F696604BCA3E}" srcOrd="2" destOrd="0" presId="urn:microsoft.com/office/officeart/2005/8/layout/hierarchy4"/>
    <dgm:cxn modelId="{01F4C056-2103-43EE-B643-EFD30EF4D86D}" type="presParOf" srcId="{881EE164-D2FF-4BB4-A942-F696604BCA3E}" destId="{86E431F6-F611-404F-BDFC-ABE5187EEF43}" srcOrd="0" destOrd="0" presId="urn:microsoft.com/office/officeart/2005/8/layout/hierarchy4"/>
    <dgm:cxn modelId="{DBA7409F-82EC-4CB5-B2CF-C005CD1F0D7B}" type="presParOf" srcId="{86E431F6-F611-404F-BDFC-ABE5187EEF43}" destId="{B5758749-F46C-4938-9076-A82F76DEDBC5}" srcOrd="0" destOrd="0" presId="urn:microsoft.com/office/officeart/2005/8/layout/hierarchy4"/>
    <dgm:cxn modelId="{7C30568A-58A0-4587-B4AF-CAD60774F9C2}" type="presParOf" srcId="{86E431F6-F611-404F-BDFC-ABE5187EEF43}" destId="{FF3FCE00-1AEE-47BB-B45E-0DAD4881C6CF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2/21/2015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2/21/2015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2/21/2015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2/21/2015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2/21/2015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2/21/2015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2/21/2015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2/21/2015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2/21/2015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5400" dirty="0" smtClean="0"/>
              <a:t>Имитационная модель </a:t>
            </a:r>
            <a:r>
              <a:rPr lang="ru-RU" sz="5400" smtClean="0"/>
              <a:t>диффузии инноваций </a:t>
            </a:r>
            <a:r>
              <a:rPr lang="ru-RU" sz="5400" dirty="0" smtClean="0"/>
              <a:t>в сети интернет</a:t>
            </a:r>
            <a:endParaRPr lang="ru-RU" sz="5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651847" y="6001545"/>
            <a:ext cx="2540153" cy="861420"/>
          </a:xfrm>
        </p:spPr>
        <p:txBody>
          <a:bodyPr>
            <a:normAutofit fontScale="92500"/>
          </a:bodyPr>
          <a:lstStyle/>
          <a:p>
            <a:pPr algn="r"/>
            <a:r>
              <a:rPr lang="ru-RU" dirty="0" smtClean="0"/>
              <a:t>Черенкова Ирина</a:t>
            </a:r>
          </a:p>
          <a:p>
            <a:pPr algn="r"/>
            <a:r>
              <a:rPr lang="ru-RU" dirty="0" smtClean="0"/>
              <a:t>ЭИ 4-1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8180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789140" y="1325036"/>
            <a:ext cx="10158608" cy="4108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	Целью работы является построение и анализ имитационных моделей диффузии инноваций.	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Объектом данной работы является инновация, показатели ее роста и динамики. Раскрытие объекта осуществляется через изложение теоретических положений и практического анализа его приложений.	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Предметом работы является выявление и анализ зависимостей между показателями развития и динамики инноваций в Украине и факторами, влияющими на нее.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40263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Инновация – это…?</a:t>
            </a:r>
            <a:endParaRPr lang="ru-RU" dirty="0"/>
          </a:p>
        </p:txBody>
      </p:sp>
      <p:pic>
        <p:nvPicPr>
          <p:cNvPr id="2054" name="Picture 6" descr="http://financeblog.co.ua/wp-content/uploads/2011/08/%D0%B8%D0%BD%D0%BD%D0%BE%D0%B2%D0%B0%D1%86%D0%B8%D0%B81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79" b="5591"/>
          <a:stretch/>
        </p:blipFill>
        <p:spPr bwMode="auto">
          <a:xfrm>
            <a:off x="313150" y="1853248"/>
            <a:ext cx="7277622" cy="47283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703507" y="2693953"/>
            <a:ext cx="448849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Arial" panose="020B0604020202020204" pitchFamily="34" charset="0"/>
                <a:ea typeface="Calibri" panose="020F0502020204030204" pitchFamily="34" charset="0"/>
              </a:rPr>
              <a:t>	</a:t>
            </a:r>
            <a:r>
              <a:rPr lang="ru-RU" sz="2400" dirty="0" smtClean="0">
                <a:latin typeface="Arial" panose="020B0604020202020204" pitchFamily="34" charset="0"/>
                <a:ea typeface="Calibri" panose="020F0502020204030204" pitchFamily="34" charset="0"/>
              </a:rPr>
              <a:t>это </a:t>
            </a:r>
            <a:r>
              <a:rPr lang="ru-RU" sz="2400" dirty="0">
                <a:latin typeface="Arial" panose="020B0604020202020204" pitchFamily="34" charset="0"/>
                <a:ea typeface="Calibri" panose="020F0502020204030204" pitchFamily="34" charset="0"/>
              </a:rPr>
              <a:t>процесс реализации новой идеи в любой сфере жизнедеятельности человека, способствующей удовлетворению существующей потребности на рынке и приносящий экономический эффект [2]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067420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648" y="162838"/>
            <a:ext cx="9404723" cy="799885"/>
          </a:xfrm>
        </p:spPr>
        <p:txBody>
          <a:bodyPr/>
          <a:lstStyle/>
          <a:p>
            <a:r>
              <a:rPr lang="ru-RU" dirty="0"/>
              <a:t>Модель Фрэнка </a:t>
            </a:r>
            <a:r>
              <a:rPr lang="ru-RU" dirty="0" err="1"/>
              <a:t>Басса</a:t>
            </a:r>
            <a:r>
              <a:rPr lang="ru-RU" dirty="0"/>
              <a:t> 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816427455"/>
              </p:ext>
            </p:extLst>
          </p:nvPr>
        </p:nvGraphicFramePr>
        <p:xfrm>
          <a:off x="1393171" y="1145550"/>
          <a:ext cx="9203847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55512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751561" y="1334059"/>
                <a:ext cx="9519781" cy="45411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0215" algn="just">
                  <a:lnSpc>
                    <a:spcPct val="130000"/>
                  </a:lnSpc>
                  <a:spcAft>
                    <a:spcPts val="0"/>
                  </a:spcAft>
                </a:pPr>
                <a:r>
                  <a:rPr lang="ru-RU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Математическая модель диффузии инноваций </a:t>
                </a:r>
                <a:r>
                  <a:rPr lang="ru-RU" sz="2400" dirty="0" err="1">
                    <a:solidFill>
                      <a:schemeClr val="tx1"/>
                    </a:solidFill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Басса</a:t>
                </a:r>
                <a:r>
                  <a:rPr lang="ru-RU" sz="2400" dirty="0">
                    <a:solidFill>
                      <a:schemeClr val="tx1"/>
                    </a:solidFill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имеет следующий вид [1]:</a:t>
                </a:r>
                <a:endParaRPr lang="ru-RU" dirty="0"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30000"/>
                  </a:lnSpc>
                  <a:spcAft>
                    <a:spcPts val="0"/>
                  </a:spcAft>
                </a:pPr>
                <a:r>
                  <a:rPr lang="ru-RU" sz="240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ru-RU" dirty="0"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ctr">
                  <a:lnSpc>
                    <a:spcPct val="13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𝑛</m:t>
                        </m:r>
                      </m:e>
                      <m:sub>
                        <m: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𝑡</m:t>
                        </m:r>
                      </m:sub>
                    </m:sSub>
                    <m:r>
                      <a:rPr lang="ru-RU" sz="24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=(</m:t>
                    </m:r>
                    <m:r>
                      <a:rPr lang="ru-RU" sz="24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𝑤</m:t>
                    </m:r>
                    <m:r>
                      <a:rPr lang="ru-RU" sz="24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+</m:t>
                    </m:r>
                    <m:r>
                      <a:rPr lang="ru-RU" sz="24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𝑣</m:t>
                    </m:r>
                    <m:r>
                      <a:rPr lang="ru-RU" sz="24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∗</m:t>
                    </m:r>
                    <m:d>
                      <m:dPr>
                        <m:ctrlP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ru-RU" sz="24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ru-RU" sz="2400" i="1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Arial" panose="020B0604020202020204" pitchFamily="34" charset="0"/>
                                  </a:rPr>
                                </m:ctrlPr>
                              </m:sSubPr>
                              <m:e>
                                <m:r>
                                  <a:rPr lang="ru-RU" sz="2400" i="1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Arial" panose="020B0604020202020204" pitchFamily="34" charset="0"/>
                                  </a:rPr>
                                  <m:t>𝑁</m:t>
                                </m:r>
                              </m:e>
                              <m:sub>
                                <m:r>
                                  <a:rPr lang="ru-RU" sz="2400" i="1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Arial" panose="020B0604020202020204" pitchFamily="34" charset="0"/>
                                  </a:rPr>
                                  <m:t>𝑡</m:t>
                                </m:r>
                              </m:sub>
                            </m:sSub>
                          </m:num>
                          <m:den>
                            <m:r>
                              <a:rPr lang="ru-RU" sz="24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  <m:t>𝑀</m:t>
                            </m:r>
                          </m:den>
                        </m:f>
                      </m:e>
                    </m:d>
                    <m:r>
                      <a:rPr lang="ru-RU" sz="24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∗(</m:t>
                    </m:r>
                    <m:r>
                      <a:rPr lang="ru-RU" sz="24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𝑇</m:t>
                    </m:r>
                    <m:r>
                      <a:rPr lang="ru-RU" sz="24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𝑛</m:t>
                        </m:r>
                      </m:e>
                      <m:sub>
                        <m: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𝑡</m:t>
                        </m:r>
                      </m:sub>
                    </m:sSub>
                    <m:r>
                      <a:rPr lang="ru-RU" sz="24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)</m:t>
                    </m:r>
                  </m:oMath>
                </a14:m>
                <a:r>
                  <a:rPr lang="ru-RU" sz="2400" i="1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:endParaRPr lang="ru-RU" dirty="0"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30000"/>
                  </a:lnSpc>
                  <a:spcAft>
                    <a:spcPts val="0"/>
                  </a:spcAft>
                </a:pPr>
                <a:r>
                  <a:rPr lang="ru-RU" sz="240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где</a:t>
                </a:r>
                <a:endParaRPr lang="ru-RU" dirty="0"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30000"/>
                  </a:lnSpc>
                  <a:spcAft>
                    <a:spcPts val="0"/>
                  </a:spcAft>
                </a:pPr>
                <a:r>
                  <a:rPr lang="ru-RU" sz="2400" i="1" dirty="0" err="1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n_t</a:t>
                </a:r>
                <a:r>
                  <a:rPr lang="ru-RU" sz="2400" i="1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 количество принявших инновацию в момент времени t;</a:t>
                </a:r>
                <a:endParaRPr lang="ru-RU" dirty="0"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30000"/>
                  </a:lnSpc>
                  <a:spcAft>
                    <a:spcPts val="0"/>
                  </a:spcAft>
                </a:pPr>
                <a:r>
                  <a:rPr lang="en-US" sz="2400" i="1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</a:t>
                </a:r>
                <a:r>
                  <a:rPr lang="ru-RU" sz="240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- потенциал рынка;</a:t>
                </a:r>
                <a:endParaRPr lang="ru-RU" dirty="0"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30000"/>
                  </a:lnSpc>
                  <a:spcAft>
                    <a:spcPts val="0"/>
                  </a:spcAft>
                </a:pPr>
                <a:r>
                  <a:rPr lang="en-US" sz="2400" i="1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</a:t>
                </a:r>
                <a:r>
                  <a:rPr lang="ru-RU" sz="240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- коэффициент внешнего влияния;</a:t>
                </a:r>
                <a:endParaRPr lang="ru-RU" dirty="0"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400" i="1" dirty="0" smtClean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</a:rPr>
                  <a:t>     v</a:t>
                </a:r>
                <a:r>
                  <a:rPr lang="ru-RU" sz="2400" dirty="0" smtClean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</a:rPr>
                  <a:t> </a:t>
                </a:r>
                <a:r>
                  <a:rPr lang="ru-RU" sz="240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</a:rPr>
                  <a:t>- коэффициент внутреннего влияния.</a:t>
                </a:r>
                <a:endParaRPr lang="ru-RU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1561" y="1334059"/>
                <a:ext cx="9519781" cy="4541115"/>
              </a:xfrm>
              <a:prstGeom prst="rect">
                <a:avLst/>
              </a:prstGeom>
              <a:blipFill rotWithShape="0">
                <a:blip r:embed="rId2"/>
                <a:stretch>
                  <a:fillRect l="-960" r="-1024" b="-214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810377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0454" y="764941"/>
            <a:ext cx="10136036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800"/>
              </a:spcAf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Смоделируем повторные покупки, полагая, что потребители продукта снова становятся потенциальными потребителями, когда продукт, который они приобрели, становится непригоден.</a:t>
            </a:r>
            <a:endParaRPr lang="ru-RU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930012" y="114515"/>
            <a:ext cx="5554273" cy="84998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dirty="0" smtClean="0"/>
              <a:t>Модель диффузии</a:t>
            </a:r>
            <a:endParaRPr lang="ru-RU" dirty="0"/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14193" t="16709" r="27433" b="10047"/>
          <a:stretch/>
        </p:blipFill>
        <p:spPr bwMode="auto">
          <a:xfrm>
            <a:off x="280454" y="2303257"/>
            <a:ext cx="5443941" cy="40161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21247" t="30352" r="44095" b="18450"/>
          <a:stretch/>
        </p:blipFill>
        <p:spPr>
          <a:xfrm>
            <a:off x="6212910" y="1982106"/>
            <a:ext cx="5608804" cy="4658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44244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64504" y="2039491"/>
            <a:ext cx="1019618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30000"/>
              </a:lnSpc>
              <a:spcAft>
                <a:spcPts val="0"/>
              </a:spcAft>
            </a:pPr>
            <a:r>
              <a:rPr lang="ru-RU" sz="2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Необходимо отметить, что суть модели </a:t>
            </a:r>
            <a:r>
              <a:rPr lang="ru-RU" sz="2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Басса</a:t>
            </a:r>
            <a:r>
              <a:rPr lang="ru-RU" sz="2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заключается в том, что рост количества потребителей инновационного продукта объясняется только двумя эффектами (которые мы рассмотрели в модели), это эффект рекламы и эффект межличностной </a:t>
            </a:r>
            <a:r>
              <a:rPr lang="ru-RU" sz="2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коммуникации</a:t>
            </a:r>
            <a:r>
              <a:rPr lang="en-US" sz="2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[2]</a:t>
            </a:r>
            <a:r>
              <a:rPr lang="ru-RU" sz="2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1077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26718" y="1336505"/>
            <a:ext cx="10296395" cy="3453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30000"/>
              </a:lnSpc>
              <a:spcAft>
                <a:spcPts val="0"/>
              </a:spcAft>
            </a:pPr>
            <a:r>
              <a:rPr lang="ru-RU" sz="2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Литература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3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Карпов Ю.Г. Имитационное моделирование систем. Введение в моделирование с </a:t>
            </a:r>
            <a:r>
              <a:rPr lang="ru-RU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AnyLogic</a:t>
            </a:r>
            <a:r>
              <a:rPr lang="ru-RU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5. – СПб: БХВ-Петербург, 2009.- 310с.</a:t>
            </a: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3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Прогрессивный менеджмент [Электронный ресурс]. – Режим доступа: http://www.progressive-management.com.ua</a:t>
            </a: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3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Большая Энциклопедия [Электронный ресурс]. – Режим доступа: 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http</a:t>
            </a:r>
            <a:r>
              <a:rPr lang="ru-RU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://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www</a:t>
            </a:r>
            <a:r>
              <a:rPr lang="ru-RU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ngpedia</a:t>
            </a:r>
            <a:r>
              <a:rPr lang="ru-RU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ru</a:t>
            </a:r>
            <a:r>
              <a:rPr lang="ru-RU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id</a:t>
            </a:r>
            <a:r>
              <a:rPr lang="ru-RU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6466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</a:t>
            </a:r>
            <a:r>
              <a:rPr lang="ru-RU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1.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html</a:t>
            </a:r>
            <a:endParaRPr lang="ru-RU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41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6540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1503</TotalTime>
  <Words>173</Words>
  <Application>Microsoft Office PowerPoint</Application>
  <PresentationFormat>Широкоэкранный</PresentationFormat>
  <Paragraphs>35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6" baseType="lpstr">
      <vt:lpstr>Arial</vt:lpstr>
      <vt:lpstr>Calibri</vt:lpstr>
      <vt:lpstr>Cambria Math</vt:lpstr>
      <vt:lpstr>Century Gothic</vt:lpstr>
      <vt:lpstr>Times New Roman</vt:lpstr>
      <vt:lpstr>Wingdings 3</vt:lpstr>
      <vt:lpstr>Ион</vt:lpstr>
      <vt:lpstr>Имитационная модель диффузии инноваций в сети интернет</vt:lpstr>
      <vt:lpstr> </vt:lpstr>
      <vt:lpstr>Инновация – это…?</vt:lpstr>
      <vt:lpstr>Модель Фрэнка Басса </vt:lpstr>
      <vt:lpstr> </vt:lpstr>
      <vt:lpstr> </vt:lpstr>
      <vt:lpstr> </vt:lpstr>
      <vt:lpstr> 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Диффузия инновации</dc:title>
  <dc:creator>Ирина Черенкова</dc:creator>
  <cp:lastModifiedBy>Ирина Черенкова</cp:lastModifiedBy>
  <cp:revision>20</cp:revision>
  <dcterms:created xsi:type="dcterms:W3CDTF">2014-12-14T23:53:46Z</dcterms:created>
  <dcterms:modified xsi:type="dcterms:W3CDTF">2015-02-21T16:51:35Z</dcterms:modified>
</cp:coreProperties>
</file>