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14"/>
  </p:notesMasterIdLst>
  <p:handoutMasterIdLst>
    <p:handoutMasterId r:id="rId15"/>
  </p:handoutMasterIdLst>
  <p:sldIdLst>
    <p:sldId id="264" r:id="rId3"/>
    <p:sldId id="276" r:id="rId4"/>
    <p:sldId id="281" r:id="rId5"/>
    <p:sldId id="282" r:id="rId6"/>
    <p:sldId id="290" r:id="rId7"/>
    <p:sldId id="292" r:id="rId8"/>
    <p:sldId id="285" r:id="rId9"/>
    <p:sldId id="291" r:id="rId10"/>
    <p:sldId id="293" r:id="rId11"/>
    <p:sldId id="300" r:id="rId12"/>
    <p:sldId id="266" r:id="rId13"/>
  </p:sldIdLst>
  <p:sldSz cx="12188825" cy="6858000"/>
  <p:notesSz cx="6858000" cy="9144000"/>
  <p:defaultTex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9" pos="3839" userDrawn="1">
          <p15:clr>
            <a:srgbClr val="A4A3A4"/>
          </p15:clr>
        </p15:guide>
        <p15:guide id="10"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howGuides="1">
      <p:cViewPr varScale="1">
        <p:scale>
          <a:sx n="51" d="100"/>
          <a:sy n="51" d="100"/>
        </p:scale>
        <p:origin x="48" y="542"/>
      </p:cViewPr>
      <p:guideLst>
        <p:guide pos="3839"/>
        <p:guide orient="horz" pos="2160"/>
      </p:guideLst>
    </p:cSldViewPr>
  </p:slideViewPr>
  <p:notesTextViewPr>
    <p:cViewPr>
      <p:scale>
        <a:sx n="1" d="1"/>
        <a:sy n="1" d="1"/>
      </p:scale>
      <p:origin x="0" y="0"/>
    </p:cViewPr>
  </p:notesTextViewPr>
  <p:notesViewPr>
    <p:cSldViewPr>
      <p:cViewPr varScale="1">
        <p:scale>
          <a:sx n="63" d="100"/>
          <a:sy n="63" d="100"/>
        </p:scale>
        <p:origin x="198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1.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04638CB-399F-4542-96A4-17C08D9368E8}" type="doc">
      <dgm:prSet loTypeId="urn:microsoft.com/office/officeart/2011/layout/HexagonRadial" loCatId="cycle" qsTypeId="urn:microsoft.com/office/officeart/2005/8/quickstyle/simple3" qsCatId="simple" csTypeId="urn:microsoft.com/office/officeart/2005/8/colors/colorful2" csCatId="colorful" phldr="1"/>
      <dgm:spPr/>
      <dgm:t>
        <a:bodyPr/>
        <a:lstStyle/>
        <a:p>
          <a:endParaRPr lang="ru-RU"/>
        </a:p>
      </dgm:t>
    </dgm:pt>
    <dgm:pt modelId="{6C75685C-D9DA-4BDF-A586-983EF8DBD98B}">
      <dgm:prSet phldrT="[Text]"/>
      <dgm:spPr/>
      <dgm:t>
        <a:bodyPr/>
        <a:lstStyle/>
        <a:p>
          <a:r>
            <a:rPr lang="uk-UA" dirty="0" smtClean="0"/>
            <a:t>ЕБКБ</a:t>
          </a:r>
          <a:endParaRPr lang="ru-RU" dirty="0"/>
        </a:p>
      </dgm:t>
    </dgm:pt>
    <dgm:pt modelId="{47029D8C-5BC7-415F-ACE5-575868BE5E61}" type="parTrans" cxnId="{33172BD0-8FC1-426B-B293-EA9D51AE2CF4}">
      <dgm:prSet/>
      <dgm:spPr/>
      <dgm:t>
        <a:bodyPr/>
        <a:lstStyle/>
        <a:p>
          <a:endParaRPr lang="ru-RU"/>
        </a:p>
      </dgm:t>
    </dgm:pt>
    <dgm:pt modelId="{F406FD56-2747-4471-9E9B-52B9D49BC567}" type="sibTrans" cxnId="{33172BD0-8FC1-426B-B293-EA9D51AE2CF4}">
      <dgm:prSet/>
      <dgm:spPr/>
      <dgm:t>
        <a:bodyPr/>
        <a:lstStyle/>
        <a:p>
          <a:endParaRPr lang="ru-RU"/>
        </a:p>
      </dgm:t>
    </dgm:pt>
    <dgm:pt modelId="{DC2EFDA0-5AA2-416E-941E-3E422222DFAA}">
      <dgm:prSet phldrT="[Text]" custT="1"/>
      <dgm:spPr/>
      <dgm:t>
        <a:bodyPr/>
        <a:lstStyle/>
        <a:p>
          <a:r>
            <a:rPr lang="uk-UA" sz="1300" b="0" dirty="0" smtClean="0"/>
            <a:t>Стан захищеності від </a:t>
          </a:r>
          <a:r>
            <a:rPr lang="uk-UA" sz="1300" b="0" dirty="0" err="1" smtClean="0"/>
            <a:t>заг</a:t>
          </a:r>
          <a:r>
            <a:rPr lang="ru-RU" sz="1300" b="0" dirty="0" smtClean="0"/>
            <a:t>р</a:t>
          </a:r>
          <a:r>
            <a:rPr lang="uk-UA" sz="1300" b="0" dirty="0" err="1" smtClean="0"/>
            <a:t>оз</a:t>
          </a:r>
          <a:r>
            <a:rPr lang="uk-UA" sz="1300" b="0" dirty="0" smtClean="0"/>
            <a:t> різного характеру</a:t>
          </a:r>
          <a:endParaRPr lang="ru-RU" sz="1300" b="0" dirty="0"/>
        </a:p>
      </dgm:t>
    </dgm:pt>
    <dgm:pt modelId="{29FC99DE-5D36-4419-8510-F9A50FD29AE5}" type="parTrans" cxnId="{89FD7F23-044B-49D7-8616-A3888710B437}">
      <dgm:prSet/>
      <dgm:spPr/>
      <dgm:t>
        <a:bodyPr/>
        <a:lstStyle/>
        <a:p>
          <a:endParaRPr lang="ru-RU"/>
        </a:p>
      </dgm:t>
    </dgm:pt>
    <dgm:pt modelId="{3893465A-B983-47A5-AFD0-6AFA827CB945}" type="sibTrans" cxnId="{89FD7F23-044B-49D7-8616-A3888710B437}">
      <dgm:prSet/>
      <dgm:spPr/>
      <dgm:t>
        <a:bodyPr/>
        <a:lstStyle/>
        <a:p>
          <a:endParaRPr lang="ru-RU"/>
        </a:p>
      </dgm:t>
    </dgm:pt>
    <dgm:pt modelId="{BC494580-F431-490E-A485-837C45110474}">
      <dgm:prSet phldrT="[Text]" custT="1"/>
      <dgm:spPr/>
      <dgm:t>
        <a:bodyPr/>
        <a:lstStyle/>
        <a:p>
          <a:r>
            <a:rPr lang="uk-UA" sz="1300" b="0" noProof="0" dirty="0" smtClean="0"/>
            <a:t>Сукупність</a:t>
          </a:r>
          <a:r>
            <a:rPr lang="ru-RU" sz="1300" b="0" dirty="0" smtClean="0"/>
            <a:t> умов для д</a:t>
          </a:r>
          <a:r>
            <a:rPr lang="uk-UA" sz="1300" b="0" dirty="0" smtClean="0"/>
            <a:t>осягнення мети</a:t>
          </a:r>
          <a:endParaRPr lang="ru-RU" sz="1300" b="0" dirty="0"/>
        </a:p>
      </dgm:t>
    </dgm:pt>
    <dgm:pt modelId="{8F9869EA-0E59-4496-847C-4730D8E3A850}" type="parTrans" cxnId="{F3F1304B-AD7F-415E-AAE9-F5CE25447ED2}">
      <dgm:prSet/>
      <dgm:spPr/>
      <dgm:t>
        <a:bodyPr/>
        <a:lstStyle/>
        <a:p>
          <a:endParaRPr lang="ru-RU"/>
        </a:p>
      </dgm:t>
    </dgm:pt>
    <dgm:pt modelId="{93013303-ADB4-4401-B597-C61E272144E8}" type="sibTrans" cxnId="{F3F1304B-AD7F-415E-AAE9-F5CE25447ED2}">
      <dgm:prSet/>
      <dgm:spPr/>
      <dgm:t>
        <a:bodyPr/>
        <a:lstStyle/>
        <a:p>
          <a:endParaRPr lang="ru-RU"/>
        </a:p>
      </dgm:t>
    </dgm:pt>
    <dgm:pt modelId="{4A93D1EC-EC8A-42B2-BD9B-E6E74A6CA7D9}">
      <dgm:prSet phldrT="[Text]" custT="1"/>
      <dgm:spPr/>
      <dgm:t>
        <a:bodyPr/>
        <a:lstStyle/>
        <a:p>
          <a:r>
            <a:rPr lang="uk-UA" sz="1300" b="0" dirty="0" smtClean="0"/>
            <a:t>Забезпечення нормального </a:t>
          </a:r>
          <a:r>
            <a:rPr lang="uk-UA" sz="1300" b="0" dirty="0" err="1" smtClean="0"/>
            <a:t>функціону-вання</a:t>
          </a:r>
          <a:endParaRPr lang="ru-RU" sz="1300" b="0" dirty="0"/>
        </a:p>
      </dgm:t>
    </dgm:pt>
    <dgm:pt modelId="{44AE0694-DFBF-44FB-86F7-A72D26E57CF8}" type="parTrans" cxnId="{C11E8FA0-0C07-421F-989F-29EBA64F3794}">
      <dgm:prSet/>
      <dgm:spPr/>
      <dgm:t>
        <a:bodyPr/>
        <a:lstStyle/>
        <a:p>
          <a:endParaRPr lang="ru-RU"/>
        </a:p>
      </dgm:t>
    </dgm:pt>
    <dgm:pt modelId="{C967E7ED-54B2-4C6A-A355-DA7A81932DE5}" type="sibTrans" cxnId="{C11E8FA0-0C07-421F-989F-29EBA64F3794}">
      <dgm:prSet/>
      <dgm:spPr/>
      <dgm:t>
        <a:bodyPr/>
        <a:lstStyle/>
        <a:p>
          <a:endParaRPr lang="ru-RU"/>
        </a:p>
      </dgm:t>
    </dgm:pt>
    <dgm:pt modelId="{5E077C07-7F33-4DD5-8372-43D9D1AF530F}">
      <dgm:prSet phldrT="[Text]" custT="1"/>
      <dgm:spPr/>
      <dgm:t>
        <a:bodyPr/>
        <a:lstStyle/>
        <a:p>
          <a:r>
            <a:rPr lang="uk-UA" sz="1300" b="0" dirty="0" smtClean="0"/>
            <a:t>Протистояння загрозливим чинникам</a:t>
          </a:r>
          <a:endParaRPr lang="ru-RU" sz="1300" b="0" dirty="0"/>
        </a:p>
      </dgm:t>
    </dgm:pt>
    <dgm:pt modelId="{D3C94F15-4114-4042-9D32-305CC9218ABC}" type="parTrans" cxnId="{B50735B1-9BA9-4DCA-8D66-1C38143EC3F8}">
      <dgm:prSet/>
      <dgm:spPr/>
      <dgm:t>
        <a:bodyPr/>
        <a:lstStyle/>
        <a:p>
          <a:endParaRPr lang="ru-RU"/>
        </a:p>
      </dgm:t>
    </dgm:pt>
    <dgm:pt modelId="{7DBAF64E-4341-4EEF-B335-5D0BEC8C318E}" type="sibTrans" cxnId="{B50735B1-9BA9-4DCA-8D66-1C38143EC3F8}">
      <dgm:prSet/>
      <dgm:spPr/>
      <dgm:t>
        <a:bodyPr/>
        <a:lstStyle/>
        <a:p>
          <a:endParaRPr lang="ru-RU"/>
        </a:p>
      </dgm:t>
    </dgm:pt>
    <dgm:pt modelId="{D77072FB-449E-49BC-B4D3-41E0D12F6338}">
      <dgm:prSet phldrT="[Text]"/>
      <dgm:spPr/>
      <dgm:t>
        <a:bodyPr/>
        <a:lstStyle/>
        <a:p>
          <a:endParaRPr lang="ru-RU"/>
        </a:p>
      </dgm:t>
    </dgm:pt>
    <dgm:pt modelId="{39CDF802-2C02-4735-8D15-6A797C427043}" type="parTrans" cxnId="{7C065485-EDB5-41AE-B530-DC008AE6133D}">
      <dgm:prSet/>
      <dgm:spPr/>
      <dgm:t>
        <a:bodyPr/>
        <a:lstStyle/>
        <a:p>
          <a:endParaRPr lang="ru-RU"/>
        </a:p>
      </dgm:t>
    </dgm:pt>
    <dgm:pt modelId="{FC48C953-40C5-452C-9E16-B2FE2BEC205C}" type="sibTrans" cxnId="{7C065485-EDB5-41AE-B530-DC008AE6133D}">
      <dgm:prSet/>
      <dgm:spPr/>
      <dgm:t>
        <a:bodyPr/>
        <a:lstStyle/>
        <a:p>
          <a:endParaRPr lang="ru-RU"/>
        </a:p>
      </dgm:t>
    </dgm:pt>
    <dgm:pt modelId="{A3691DEC-8675-4536-9D17-60FFB81FE309}">
      <dgm:prSet phldrT="[Text]" custScaleX="117970" custLinFactNeighborY="-35"/>
      <dgm:spPr/>
      <dgm:t>
        <a:bodyPr/>
        <a:lstStyle/>
        <a:p>
          <a:endParaRPr lang="ru-RU"/>
        </a:p>
      </dgm:t>
    </dgm:pt>
    <dgm:pt modelId="{8223DAA9-42FC-4193-A6A2-0AE3D144DCE2}" type="parTrans" cxnId="{50497F8D-5683-4BFF-A1E0-EBA76D981347}">
      <dgm:prSet/>
      <dgm:spPr/>
      <dgm:t>
        <a:bodyPr/>
        <a:lstStyle/>
        <a:p>
          <a:endParaRPr lang="ru-RU"/>
        </a:p>
      </dgm:t>
    </dgm:pt>
    <dgm:pt modelId="{F6C47F4B-4DD5-475B-B772-9D9E7AB8E17D}" type="sibTrans" cxnId="{50497F8D-5683-4BFF-A1E0-EBA76D981347}">
      <dgm:prSet/>
      <dgm:spPr/>
      <dgm:t>
        <a:bodyPr/>
        <a:lstStyle/>
        <a:p>
          <a:endParaRPr lang="ru-RU"/>
        </a:p>
      </dgm:t>
    </dgm:pt>
    <dgm:pt modelId="{8B1C1BE9-850E-40D0-804D-09BBF7FA977D}">
      <dgm:prSet phldrT="[Text]" custScaleX="113274" custLinFactNeighborX="2769" custLinFactNeighborY="640"/>
      <dgm:spPr/>
      <dgm:t>
        <a:bodyPr/>
        <a:lstStyle/>
        <a:p>
          <a:endParaRPr lang="ru-RU"/>
        </a:p>
      </dgm:t>
    </dgm:pt>
    <dgm:pt modelId="{AF5762F8-290D-4F50-8A81-857BC2B456E4}" type="parTrans" cxnId="{ECCCA682-38E5-40E4-A672-B9CAB36AB4EA}">
      <dgm:prSet/>
      <dgm:spPr/>
      <dgm:t>
        <a:bodyPr/>
        <a:lstStyle/>
        <a:p>
          <a:endParaRPr lang="ru-RU"/>
        </a:p>
      </dgm:t>
    </dgm:pt>
    <dgm:pt modelId="{892A8D6D-ED3D-45C6-9171-089A5C524FC0}" type="sibTrans" cxnId="{ECCCA682-38E5-40E4-A672-B9CAB36AB4EA}">
      <dgm:prSet/>
      <dgm:spPr/>
      <dgm:t>
        <a:bodyPr/>
        <a:lstStyle/>
        <a:p>
          <a:endParaRPr lang="ru-RU"/>
        </a:p>
      </dgm:t>
    </dgm:pt>
    <dgm:pt modelId="{7CD23720-8987-43C6-980C-6AADE6F8E894}">
      <dgm:prSet phldrT="[Text]" custScaleX="115480" custLinFactNeighborX="7754" custLinFactNeighborY="-7042"/>
      <dgm:spPr/>
      <dgm:t>
        <a:bodyPr/>
        <a:lstStyle/>
        <a:p>
          <a:endParaRPr lang="ru-RU"/>
        </a:p>
      </dgm:t>
    </dgm:pt>
    <dgm:pt modelId="{EA9B4603-B809-4EF6-894F-7183337A092C}" type="parTrans" cxnId="{3FC3C23F-13C6-46F3-94E1-419DAE0E43D7}">
      <dgm:prSet/>
      <dgm:spPr/>
      <dgm:t>
        <a:bodyPr/>
        <a:lstStyle/>
        <a:p>
          <a:endParaRPr lang="ru-RU"/>
        </a:p>
      </dgm:t>
    </dgm:pt>
    <dgm:pt modelId="{5E8F5EAA-743A-4FBA-9B7C-19C754EDF3F2}" type="sibTrans" cxnId="{3FC3C23F-13C6-46F3-94E1-419DAE0E43D7}">
      <dgm:prSet/>
      <dgm:spPr/>
      <dgm:t>
        <a:bodyPr/>
        <a:lstStyle/>
        <a:p>
          <a:endParaRPr lang="ru-RU"/>
        </a:p>
      </dgm:t>
    </dgm:pt>
    <dgm:pt modelId="{44FF634E-44F2-4351-86E8-7C5BC6221B6E}">
      <dgm:prSet phldrT="[Text]" custScaleX="116460" custLinFactNeighborX="-554" custLinFactNeighborY="0"/>
      <dgm:spPr/>
      <dgm:t>
        <a:bodyPr/>
        <a:lstStyle/>
        <a:p>
          <a:endParaRPr lang="ru-RU"/>
        </a:p>
      </dgm:t>
    </dgm:pt>
    <dgm:pt modelId="{80A1A20D-D066-408F-B70A-32D3B907A92B}" type="parTrans" cxnId="{8FB0B8E1-B829-4A5C-9B74-5CE027A1356F}">
      <dgm:prSet/>
      <dgm:spPr/>
      <dgm:t>
        <a:bodyPr/>
        <a:lstStyle/>
        <a:p>
          <a:endParaRPr lang="ru-RU"/>
        </a:p>
      </dgm:t>
    </dgm:pt>
    <dgm:pt modelId="{0D0EFE5F-5DB2-4D71-9907-A273D52A2042}" type="sibTrans" cxnId="{8FB0B8E1-B829-4A5C-9B74-5CE027A1356F}">
      <dgm:prSet/>
      <dgm:spPr/>
      <dgm:t>
        <a:bodyPr/>
        <a:lstStyle/>
        <a:p>
          <a:endParaRPr lang="ru-RU"/>
        </a:p>
      </dgm:t>
    </dgm:pt>
    <dgm:pt modelId="{E9BA2D40-205F-4306-89C0-8B863B2E2B43}" type="pres">
      <dgm:prSet presAssocID="{304638CB-399F-4542-96A4-17C08D9368E8}" presName="Name0" presStyleCnt="0">
        <dgm:presLayoutVars>
          <dgm:chMax val="1"/>
          <dgm:chPref val="1"/>
          <dgm:dir/>
          <dgm:animOne val="branch"/>
          <dgm:animLvl val="lvl"/>
        </dgm:presLayoutVars>
      </dgm:prSet>
      <dgm:spPr/>
      <dgm:t>
        <a:bodyPr/>
        <a:lstStyle/>
        <a:p>
          <a:endParaRPr lang="ru-RU"/>
        </a:p>
      </dgm:t>
    </dgm:pt>
    <dgm:pt modelId="{38710564-7A48-4A98-B07E-7BE34D6A5EAA}" type="pres">
      <dgm:prSet presAssocID="{6C75685C-D9DA-4BDF-A586-983EF8DBD98B}" presName="Parent" presStyleLbl="node0" presStyleIdx="0" presStyleCnt="1">
        <dgm:presLayoutVars>
          <dgm:chMax val="6"/>
          <dgm:chPref val="6"/>
        </dgm:presLayoutVars>
      </dgm:prSet>
      <dgm:spPr/>
      <dgm:t>
        <a:bodyPr/>
        <a:lstStyle/>
        <a:p>
          <a:endParaRPr lang="ru-RU"/>
        </a:p>
      </dgm:t>
    </dgm:pt>
    <dgm:pt modelId="{853288DB-A4E2-49A2-96F0-76744BE923EA}" type="pres">
      <dgm:prSet presAssocID="{DC2EFDA0-5AA2-416E-941E-3E422222DFAA}" presName="Accent1" presStyleCnt="0"/>
      <dgm:spPr/>
    </dgm:pt>
    <dgm:pt modelId="{46BA03AD-5DD4-44E1-86D1-825B9068CE76}" type="pres">
      <dgm:prSet presAssocID="{DC2EFDA0-5AA2-416E-941E-3E422222DFAA}" presName="Accent" presStyleLbl="bgShp" presStyleIdx="0" presStyleCnt="4"/>
      <dgm:spPr/>
    </dgm:pt>
    <dgm:pt modelId="{47517D2F-9F27-46D6-BBE9-7CB6799E02E6}" type="pres">
      <dgm:prSet presAssocID="{DC2EFDA0-5AA2-416E-941E-3E422222DFAA}" presName="Child1" presStyleLbl="node1" presStyleIdx="0" presStyleCnt="4" custScaleX="117970" custLinFactNeighborX="-1059" custLinFactNeighborY="1535">
        <dgm:presLayoutVars>
          <dgm:chMax val="0"/>
          <dgm:chPref val="0"/>
          <dgm:bulletEnabled val="1"/>
        </dgm:presLayoutVars>
      </dgm:prSet>
      <dgm:spPr/>
      <dgm:t>
        <a:bodyPr/>
        <a:lstStyle/>
        <a:p>
          <a:endParaRPr lang="ru-RU"/>
        </a:p>
      </dgm:t>
    </dgm:pt>
    <dgm:pt modelId="{7E336465-C943-43B4-8F79-B81877172BBE}" type="pres">
      <dgm:prSet presAssocID="{5E077C07-7F33-4DD5-8372-43D9D1AF530F}" presName="Accent2" presStyleCnt="0"/>
      <dgm:spPr/>
    </dgm:pt>
    <dgm:pt modelId="{E873FD6E-0EAC-4033-B834-4EE0C61F28C4}" type="pres">
      <dgm:prSet presAssocID="{5E077C07-7F33-4DD5-8372-43D9D1AF530F}" presName="Accent" presStyleLbl="bgShp" presStyleIdx="1" presStyleCnt="4"/>
      <dgm:spPr>
        <a:noFill/>
      </dgm:spPr>
    </dgm:pt>
    <dgm:pt modelId="{884CBDD4-69AA-4C93-B55B-826D1A8DFBF3}" type="pres">
      <dgm:prSet presAssocID="{5E077C07-7F33-4DD5-8372-43D9D1AF530F}" presName="Child2" presStyleLbl="node1" presStyleIdx="1" presStyleCnt="4" custScaleX="113274" custLinFactNeighborX="4351" custLinFactNeighborY="2621">
        <dgm:presLayoutVars>
          <dgm:chMax val="0"/>
          <dgm:chPref val="0"/>
          <dgm:bulletEnabled val="1"/>
        </dgm:presLayoutVars>
      </dgm:prSet>
      <dgm:spPr/>
      <dgm:t>
        <a:bodyPr/>
        <a:lstStyle/>
        <a:p>
          <a:endParaRPr lang="ru-RU"/>
        </a:p>
      </dgm:t>
    </dgm:pt>
    <dgm:pt modelId="{2E697E42-910A-4570-A88A-C173E0BB9FAC}" type="pres">
      <dgm:prSet presAssocID="{BC494580-F431-490E-A485-837C45110474}" presName="Accent3" presStyleCnt="0"/>
      <dgm:spPr/>
    </dgm:pt>
    <dgm:pt modelId="{AB10CA65-5D5F-4654-B4D7-685D815D6DE8}" type="pres">
      <dgm:prSet presAssocID="{BC494580-F431-490E-A485-837C45110474}" presName="Accent" presStyleLbl="bgShp" presStyleIdx="2" presStyleCnt="4"/>
      <dgm:spPr>
        <a:noFill/>
      </dgm:spPr>
    </dgm:pt>
    <dgm:pt modelId="{9649C9B2-E442-4CB7-A3F7-4FB0078EC1E2}" type="pres">
      <dgm:prSet presAssocID="{BC494580-F431-490E-A485-837C45110474}" presName="Child3" presStyleLbl="node1" presStyleIdx="2" presStyleCnt="4" custScaleX="115480" custLinFactNeighborX="5454" custLinFactNeighborY="807">
        <dgm:presLayoutVars>
          <dgm:chMax val="0"/>
          <dgm:chPref val="0"/>
          <dgm:bulletEnabled val="1"/>
        </dgm:presLayoutVars>
      </dgm:prSet>
      <dgm:spPr/>
      <dgm:t>
        <a:bodyPr/>
        <a:lstStyle/>
        <a:p>
          <a:endParaRPr lang="ru-RU"/>
        </a:p>
      </dgm:t>
    </dgm:pt>
    <dgm:pt modelId="{398BE5F1-ACF6-4C95-BE43-FEDDBCCBFD77}" type="pres">
      <dgm:prSet presAssocID="{4A93D1EC-EC8A-42B2-BD9B-E6E74A6CA7D9}" presName="Accent4" presStyleCnt="0"/>
      <dgm:spPr/>
    </dgm:pt>
    <dgm:pt modelId="{A52F28B2-8732-45A5-BD19-D42AEDD1175C}" type="pres">
      <dgm:prSet presAssocID="{4A93D1EC-EC8A-42B2-BD9B-E6E74A6CA7D9}" presName="Accent" presStyleLbl="bgShp" presStyleIdx="3" presStyleCnt="4"/>
      <dgm:spPr>
        <a:noFill/>
      </dgm:spPr>
    </dgm:pt>
    <dgm:pt modelId="{510C122C-9FC5-4054-9481-02C0857410D9}" type="pres">
      <dgm:prSet presAssocID="{4A93D1EC-EC8A-42B2-BD9B-E6E74A6CA7D9}" presName="Child4" presStyleLbl="node1" presStyleIdx="3" presStyleCnt="4" custScaleX="116460" custLinFactNeighborX="577" custLinFactNeighborY="-3520">
        <dgm:presLayoutVars>
          <dgm:chMax val="0"/>
          <dgm:chPref val="0"/>
          <dgm:bulletEnabled val="1"/>
        </dgm:presLayoutVars>
      </dgm:prSet>
      <dgm:spPr/>
      <dgm:t>
        <a:bodyPr/>
        <a:lstStyle/>
        <a:p>
          <a:endParaRPr lang="ru-RU"/>
        </a:p>
      </dgm:t>
    </dgm:pt>
  </dgm:ptLst>
  <dgm:cxnLst>
    <dgm:cxn modelId="{93948046-12BA-48F5-8BEE-27AF8DA7874B}" type="presOf" srcId="{6C75685C-D9DA-4BDF-A586-983EF8DBD98B}" destId="{38710564-7A48-4A98-B07E-7BE34D6A5EAA}" srcOrd="0" destOrd="0" presId="urn:microsoft.com/office/officeart/2011/layout/HexagonRadial"/>
    <dgm:cxn modelId="{2E36B7B4-1CED-48CA-B340-BAD9F89A26E0}" type="presOf" srcId="{BC494580-F431-490E-A485-837C45110474}" destId="{9649C9B2-E442-4CB7-A3F7-4FB0078EC1E2}" srcOrd="0" destOrd="0" presId="urn:microsoft.com/office/officeart/2011/layout/HexagonRadial"/>
    <dgm:cxn modelId="{B4BE9AB2-4F6C-471A-93A2-245C0505F76C}" type="presOf" srcId="{DC2EFDA0-5AA2-416E-941E-3E422222DFAA}" destId="{47517D2F-9F27-46D6-BBE9-7CB6799E02E6}" srcOrd="0" destOrd="0" presId="urn:microsoft.com/office/officeart/2011/layout/HexagonRadial"/>
    <dgm:cxn modelId="{97BE1A26-BCF0-46A1-BB33-183AE3EFC00D}" type="presOf" srcId="{304638CB-399F-4542-96A4-17C08D9368E8}" destId="{E9BA2D40-205F-4306-89C0-8B863B2E2B43}" srcOrd="0" destOrd="0" presId="urn:microsoft.com/office/officeart/2011/layout/HexagonRadial"/>
    <dgm:cxn modelId="{50497F8D-5683-4BFF-A1E0-EBA76D981347}" srcId="{D77072FB-449E-49BC-B4D3-41E0D12F6338}" destId="{A3691DEC-8675-4536-9D17-60FFB81FE309}" srcOrd="0" destOrd="0" parTransId="{8223DAA9-42FC-4193-A6A2-0AE3D144DCE2}" sibTransId="{F6C47F4B-4DD5-475B-B772-9D9E7AB8E17D}"/>
    <dgm:cxn modelId="{ECCCA682-38E5-40E4-A672-B9CAB36AB4EA}" srcId="{D77072FB-449E-49BC-B4D3-41E0D12F6338}" destId="{8B1C1BE9-850E-40D0-804D-09BBF7FA977D}" srcOrd="1" destOrd="0" parTransId="{AF5762F8-290D-4F50-8A81-857BC2B456E4}" sibTransId="{892A8D6D-ED3D-45C6-9171-089A5C524FC0}"/>
    <dgm:cxn modelId="{8FB0B8E1-B829-4A5C-9B74-5CE027A1356F}" srcId="{D77072FB-449E-49BC-B4D3-41E0D12F6338}" destId="{44FF634E-44F2-4351-86E8-7C5BC6221B6E}" srcOrd="3" destOrd="0" parTransId="{80A1A20D-D066-408F-B70A-32D3B907A92B}" sibTransId="{0D0EFE5F-5DB2-4D71-9907-A273D52A2042}"/>
    <dgm:cxn modelId="{33172BD0-8FC1-426B-B293-EA9D51AE2CF4}" srcId="{304638CB-399F-4542-96A4-17C08D9368E8}" destId="{6C75685C-D9DA-4BDF-A586-983EF8DBD98B}" srcOrd="0" destOrd="0" parTransId="{47029D8C-5BC7-415F-ACE5-575868BE5E61}" sibTransId="{F406FD56-2747-4471-9E9B-52B9D49BC567}"/>
    <dgm:cxn modelId="{B50735B1-9BA9-4DCA-8D66-1C38143EC3F8}" srcId="{6C75685C-D9DA-4BDF-A586-983EF8DBD98B}" destId="{5E077C07-7F33-4DD5-8372-43D9D1AF530F}" srcOrd="1" destOrd="0" parTransId="{D3C94F15-4114-4042-9D32-305CC9218ABC}" sibTransId="{7DBAF64E-4341-4EEF-B335-5D0BEC8C318E}"/>
    <dgm:cxn modelId="{8D41FF1F-5D4A-4C74-A28F-25A6D8617C5E}" type="presOf" srcId="{5E077C07-7F33-4DD5-8372-43D9D1AF530F}" destId="{884CBDD4-69AA-4C93-B55B-826D1A8DFBF3}" srcOrd="0" destOrd="0" presId="urn:microsoft.com/office/officeart/2011/layout/HexagonRadial"/>
    <dgm:cxn modelId="{7C065485-EDB5-41AE-B530-DC008AE6133D}" srcId="{304638CB-399F-4542-96A4-17C08D9368E8}" destId="{D77072FB-449E-49BC-B4D3-41E0D12F6338}" srcOrd="1" destOrd="0" parTransId="{39CDF802-2C02-4735-8D15-6A797C427043}" sibTransId="{FC48C953-40C5-452C-9E16-B2FE2BEC205C}"/>
    <dgm:cxn modelId="{F3F1304B-AD7F-415E-AAE9-F5CE25447ED2}" srcId="{6C75685C-D9DA-4BDF-A586-983EF8DBD98B}" destId="{BC494580-F431-490E-A485-837C45110474}" srcOrd="2" destOrd="0" parTransId="{8F9869EA-0E59-4496-847C-4730D8E3A850}" sibTransId="{93013303-ADB4-4401-B597-C61E272144E8}"/>
    <dgm:cxn modelId="{3FC3C23F-13C6-46F3-94E1-419DAE0E43D7}" srcId="{D77072FB-449E-49BC-B4D3-41E0D12F6338}" destId="{7CD23720-8987-43C6-980C-6AADE6F8E894}" srcOrd="2" destOrd="0" parTransId="{EA9B4603-B809-4EF6-894F-7183337A092C}" sibTransId="{5E8F5EAA-743A-4FBA-9B7C-19C754EDF3F2}"/>
    <dgm:cxn modelId="{C11E8FA0-0C07-421F-989F-29EBA64F3794}" srcId="{6C75685C-D9DA-4BDF-A586-983EF8DBD98B}" destId="{4A93D1EC-EC8A-42B2-BD9B-E6E74A6CA7D9}" srcOrd="3" destOrd="0" parTransId="{44AE0694-DFBF-44FB-86F7-A72D26E57CF8}" sibTransId="{C967E7ED-54B2-4C6A-A355-DA7A81932DE5}"/>
    <dgm:cxn modelId="{19DD5B37-F88E-486F-98FF-4CB7CA41F6EB}" type="presOf" srcId="{4A93D1EC-EC8A-42B2-BD9B-E6E74A6CA7D9}" destId="{510C122C-9FC5-4054-9481-02C0857410D9}" srcOrd="0" destOrd="0" presId="urn:microsoft.com/office/officeart/2011/layout/HexagonRadial"/>
    <dgm:cxn modelId="{89FD7F23-044B-49D7-8616-A3888710B437}" srcId="{6C75685C-D9DA-4BDF-A586-983EF8DBD98B}" destId="{DC2EFDA0-5AA2-416E-941E-3E422222DFAA}" srcOrd="0" destOrd="0" parTransId="{29FC99DE-5D36-4419-8510-F9A50FD29AE5}" sibTransId="{3893465A-B983-47A5-AFD0-6AFA827CB945}"/>
    <dgm:cxn modelId="{1EAF0F62-267B-4DFC-995F-C20DED6A221D}" type="presParOf" srcId="{E9BA2D40-205F-4306-89C0-8B863B2E2B43}" destId="{38710564-7A48-4A98-B07E-7BE34D6A5EAA}" srcOrd="0" destOrd="0" presId="urn:microsoft.com/office/officeart/2011/layout/HexagonRadial"/>
    <dgm:cxn modelId="{C54A98F1-DD19-4C8C-A4C2-DBF4C8F098DB}" type="presParOf" srcId="{E9BA2D40-205F-4306-89C0-8B863B2E2B43}" destId="{853288DB-A4E2-49A2-96F0-76744BE923EA}" srcOrd="1" destOrd="0" presId="urn:microsoft.com/office/officeart/2011/layout/HexagonRadial"/>
    <dgm:cxn modelId="{DCE2C5CD-4E7D-49D2-83B0-7AF9DCEA323B}" type="presParOf" srcId="{853288DB-A4E2-49A2-96F0-76744BE923EA}" destId="{46BA03AD-5DD4-44E1-86D1-825B9068CE76}" srcOrd="0" destOrd="0" presId="urn:microsoft.com/office/officeart/2011/layout/HexagonRadial"/>
    <dgm:cxn modelId="{E51AD6F6-8C62-4808-B9FF-178A00C0C26B}" type="presParOf" srcId="{E9BA2D40-205F-4306-89C0-8B863B2E2B43}" destId="{47517D2F-9F27-46D6-BBE9-7CB6799E02E6}" srcOrd="2" destOrd="0" presId="urn:microsoft.com/office/officeart/2011/layout/HexagonRadial"/>
    <dgm:cxn modelId="{7DBA4C1D-AACB-4FE1-963B-0AA104BCD35C}" type="presParOf" srcId="{E9BA2D40-205F-4306-89C0-8B863B2E2B43}" destId="{7E336465-C943-43B4-8F79-B81877172BBE}" srcOrd="3" destOrd="0" presId="urn:microsoft.com/office/officeart/2011/layout/HexagonRadial"/>
    <dgm:cxn modelId="{1548FA3F-2F91-4762-8955-BB508A467C6B}" type="presParOf" srcId="{7E336465-C943-43B4-8F79-B81877172BBE}" destId="{E873FD6E-0EAC-4033-B834-4EE0C61F28C4}" srcOrd="0" destOrd="0" presId="urn:microsoft.com/office/officeart/2011/layout/HexagonRadial"/>
    <dgm:cxn modelId="{F9B5F6AC-5C65-4F23-8C35-35D621B5DB4B}" type="presParOf" srcId="{E9BA2D40-205F-4306-89C0-8B863B2E2B43}" destId="{884CBDD4-69AA-4C93-B55B-826D1A8DFBF3}" srcOrd="4" destOrd="0" presId="urn:microsoft.com/office/officeart/2011/layout/HexagonRadial"/>
    <dgm:cxn modelId="{FDAD8C91-D12D-4161-BB5F-76CB5D963574}" type="presParOf" srcId="{E9BA2D40-205F-4306-89C0-8B863B2E2B43}" destId="{2E697E42-910A-4570-A88A-C173E0BB9FAC}" srcOrd="5" destOrd="0" presId="urn:microsoft.com/office/officeart/2011/layout/HexagonRadial"/>
    <dgm:cxn modelId="{92F8A799-968D-4DB9-A393-095AB04B29F3}" type="presParOf" srcId="{2E697E42-910A-4570-A88A-C173E0BB9FAC}" destId="{AB10CA65-5D5F-4654-B4D7-685D815D6DE8}" srcOrd="0" destOrd="0" presId="urn:microsoft.com/office/officeart/2011/layout/HexagonRadial"/>
    <dgm:cxn modelId="{10244F54-47C5-4DA2-89BB-AFDDA157FE98}" type="presParOf" srcId="{E9BA2D40-205F-4306-89C0-8B863B2E2B43}" destId="{9649C9B2-E442-4CB7-A3F7-4FB0078EC1E2}" srcOrd="6" destOrd="0" presId="urn:microsoft.com/office/officeart/2011/layout/HexagonRadial"/>
    <dgm:cxn modelId="{946419A5-C030-48F9-B89B-C7E22A6B33C3}" type="presParOf" srcId="{E9BA2D40-205F-4306-89C0-8B863B2E2B43}" destId="{398BE5F1-ACF6-4C95-BE43-FEDDBCCBFD77}" srcOrd="7" destOrd="0" presId="urn:microsoft.com/office/officeart/2011/layout/HexagonRadial"/>
    <dgm:cxn modelId="{9045993C-8F92-4BF5-98CB-3FD4A75F3289}" type="presParOf" srcId="{398BE5F1-ACF6-4C95-BE43-FEDDBCCBFD77}" destId="{A52F28B2-8732-45A5-BD19-D42AEDD1175C}" srcOrd="0" destOrd="0" presId="urn:microsoft.com/office/officeart/2011/layout/HexagonRadial"/>
    <dgm:cxn modelId="{E45C3456-D2B8-43AD-9398-E7D351A44851}" type="presParOf" srcId="{E9BA2D40-205F-4306-89C0-8B863B2E2B43}" destId="{510C122C-9FC5-4054-9481-02C0857410D9}" srcOrd="8" destOrd="0" presId="urn:microsoft.com/office/officeart/2011/layout/HexagonRadial"/>
  </dgm:cxnLst>
  <dgm:bg>
    <a:noFill/>
  </dgm:bg>
  <dgm:whole>
    <a:ln>
      <a:noFill/>
    </a:ln>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304638CB-399F-4542-96A4-17C08D9368E8}" type="doc">
      <dgm:prSet loTypeId="urn:microsoft.com/office/officeart/2011/layout/HexagonRadial" loCatId="cycle" qsTypeId="urn:microsoft.com/office/officeart/2005/8/quickstyle/simple3" qsCatId="simple" csTypeId="urn:microsoft.com/office/officeart/2005/8/colors/colorful2" csCatId="colorful" phldr="1"/>
      <dgm:spPr/>
      <dgm:t>
        <a:bodyPr/>
        <a:lstStyle/>
        <a:p>
          <a:endParaRPr lang="ru-RU"/>
        </a:p>
      </dgm:t>
    </dgm:pt>
    <dgm:pt modelId="{6C75685C-D9DA-4BDF-A586-983EF8DBD98B}">
      <dgm:prSet phldrT="[Text]" custT="1"/>
      <dgm:spPr/>
      <dgm:t>
        <a:bodyPr/>
        <a:lstStyle/>
        <a:p>
          <a:r>
            <a:rPr lang="uk-UA" sz="4000" b="0" dirty="0" smtClean="0"/>
            <a:t>ЕБКБ</a:t>
          </a:r>
          <a:endParaRPr lang="ru-RU" sz="4000" b="0" dirty="0"/>
        </a:p>
      </dgm:t>
    </dgm:pt>
    <dgm:pt modelId="{47029D8C-5BC7-415F-ACE5-575868BE5E61}" type="parTrans" cxnId="{33172BD0-8FC1-426B-B293-EA9D51AE2CF4}">
      <dgm:prSet/>
      <dgm:spPr/>
      <dgm:t>
        <a:bodyPr/>
        <a:lstStyle/>
        <a:p>
          <a:endParaRPr lang="ru-RU"/>
        </a:p>
      </dgm:t>
    </dgm:pt>
    <dgm:pt modelId="{F406FD56-2747-4471-9E9B-52B9D49BC567}" type="sibTrans" cxnId="{33172BD0-8FC1-426B-B293-EA9D51AE2CF4}">
      <dgm:prSet/>
      <dgm:spPr/>
      <dgm:t>
        <a:bodyPr/>
        <a:lstStyle/>
        <a:p>
          <a:endParaRPr lang="ru-RU"/>
        </a:p>
      </dgm:t>
    </dgm:pt>
    <dgm:pt modelId="{BC494580-F431-490E-A485-837C45110474}">
      <dgm:prSet phldrT="[Text]" custT="1"/>
      <dgm:spPr/>
      <dgm:t>
        <a:bodyPr/>
        <a:lstStyle/>
        <a:p>
          <a:r>
            <a:rPr lang="uk-UA" sz="1400" dirty="0" smtClean="0"/>
            <a:t>Соціальна</a:t>
          </a:r>
          <a:endParaRPr lang="ru-RU" sz="1400" b="1" dirty="0">
            <a:latin typeface="Times New Roman" panose="02020603050405020304" pitchFamily="18" charset="0"/>
            <a:cs typeface="Times New Roman" panose="02020603050405020304" pitchFamily="18" charset="0"/>
          </a:endParaRPr>
        </a:p>
      </dgm:t>
    </dgm:pt>
    <dgm:pt modelId="{8F9869EA-0E59-4496-847C-4730D8E3A850}" type="parTrans" cxnId="{F3F1304B-AD7F-415E-AAE9-F5CE25447ED2}">
      <dgm:prSet/>
      <dgm:spPr/>
      <dgm:t>
        <a:bodyPr/>
        <a:lstStyle/>
        <a:p>
          <a:endParaRPr lang="ru-RU"/>
        </a:p>
      </dgm:t>
    </dgm:pt>
    <dgm:pt modelId="{93013303-ADB4-4401-B597-C61E272144E8}" type="sibTrans" cxnId="{F3F1304B-AD7F-415E-AAE9-F5CE25447ED2}">
      <dgm:prSet/>
      <dgm:spPr/>
      <dgm:t>
        <a:bodyPr/>
        <a:lstStyle/>
        <a:p>
          <a:endParaRPr lang="ru-RU"/>
        </a:p>
      </dgm:t>
    </dgm:pt>
    <dgm:pt modelId="{4A93D1EC-EC8A-42B2-BD9B-E6E74A6CA7D9}">
      <dgm:prSet phldrT="[Text]" custT="1"/>
      <dgm:spPr/>
      <dgm:t>
        <a:bodyPr/>
        <a:lstStyle/>
        <a:p>
          <a:r>
            <a:rPr lang="uk-UA" sz="1400" dirty="0" smtClean="0"/>
            <a:t>Техніко-технологічна</a:t>
          </a:r>
          <a:endParaRPr lang="ru-RU" sz="1400" b="1" dirty="0">
            <a:latin typeface="Times New Roman" panose="02020603050405020304" pitchFamily="18" charset="0"/>
            <a:cs typeface="Times New Roman" panose="02020603050405020304" pitchFamily="18" charset="0"/>
          </a:endParaRPr>
        </a:p>
      </dgm:t>
    </dgm:pt>
    <dgm:pt modelId="{44AE0694-DFBF-44FB-86F7-A72D26E57CF8}" type="parTrans" cxnId="{C11E8FA0-0C07-421F-989F-29EBA64F3794}">
      <dgm:prSet/>
      <dgm:spPr/>
      <dgm:t>
        <a:bodyPr/>
        <a:lstStyle/>
        <a:p>
          <a:endParaRPr lang="ru-RU"/>
        </a:p>
      </dgm:t>
    </dgm:pt>
    <dgm:pt modelId="{C967E7ED-54B2-4C6A-A355-DA7A81932DE5}" type="sibTrans" cxnId="{C11E8FA0-0C07-421F-989F-29EBA64F3794}">
      <dgm:prSet/>
      <dgm:spPr/>
      <dgm:t>
        <a:bodyPr/>
        <a:lstStyle/>
        <a:p>
          <a:endParaRPr lang="ru-RU"/>
        </a:p>
      </dgm:t>
    </dgm:pt>
    <dgm:pt modelId="{5E077C07-7F33-4DD5-8372-43D9D1AF530F}">
      <dgm:prSet phldrT="[Text]" custT="1"/>
      <dgm:spPr/>
      <dgm:t>
        <a:bodyPr/>
        <a:lstStyle/>
        <a:p>
          <a:r>
            <a:rPr lang="uk-UA" sz="1400" dirty="0" smtClean="0"/>
            <a:t>Інформаційна</a:t>
          </a:r>
          <a:endParaRPr lang="ru-RU" sz="1400" b="1" dirty="0">
            <a:latin typeface="Times New Roman" panose="02020603050405020304" pitchFamily="18" charset="0"/>
            <a:cs typeface="Times New Roman" panose="02020603050405020304" pitchFamily="18" charset="0"/>
          </a:endParaRPr>
        </a:p>
      </dgm:t>
    </dgm:pt>
    <dgm:pt modelId="{D3C94F15-4114-4042-9D32-305CC9218ABC}" type="parTrans" cxnId="{B50735B1-9BA9-4DCA-8D66-1C38143EC3F8}">
      <dgm:prSet/>
      <dgm:spPr/>
      <dgm:t>
        <a:bodyPr/>
        <a:lstStyle/>
        <a:p>
          <a:endParaRPr lang="ru-RU"/>
        </a:p>
      </dgm:t>
    </dgm:pt>
    <dgm:pt modelId="{7DBAF64E-4341-4EEF-B335-5D0BEC8C318E}" type="sibTrans" cxnId="{B50735B1-9BA9-4DCA-8D66-1C38143EC3F8}">
      <dgm:prSet/>
      <dgm:spPr/>
      <dgm:t>
        <a:bodyPr/>
        <a:lstStyle/>
        <a:p>
          <a:endParaRPr lang="ru-RU"/>
        </a:p>
      </dgm:t>
    </dgm:pt>
    <dgm:pt modelId="{D77072FB-449E-49BC-B4D3-41E0D12F6338}">
      <dgm:prSet phldrT="[Text]"/>
      <dgm:spPr/>
      <dgm:t>
        <a:bodyPr/>
        <a:lstStyle/>
        <a:p>
          <a:endParaRPr lang="ru-RU"/>
        </a:p>
      </dgm:t>
    </dgm:pt>
    <dgm:pt modelId="{39CDF802-2C02-4735-8D15-6A797C427043}" type="parTrans" cxnId="{7C065485-EDB5-41AE-B530-DC008AE6133D}">
      <dgm:prSet/>
      <dgm:spPr/>
      <dgm:t>
        <a:bodyPr/>
        <a:lstStyle/>
        <a:p>
          <a:endParaRPr lang="ru-RU"/>
        </a:p>
      </dgm:t>
    </dgm:pt>
    <dgm:pt modelId="{FC48C953-40C5-452C-9E16-B2FE2BEC205C}" type="sibTrans" cxnId="{7C065485-EDB5-41AE-B530-DC008AE6133D}">
      <dgm:prSet/>
      <dgm:spPr/>
      <dgm:t>
        <a:bodyPr/>
        <a:lstStyle/>
        <a:p>
          <a:endParaRPr lang="ru-RU"/>
        </a:p>
      </dgm:t>
    </dgm:pt>
    <dgm:pt modelId="{A3691DEC-8675-4536-9D17-60FFB81FE309}">
      <dgm:prSet phldrT="[Text]" custScaleX="117970" custLinFactNeighborY="-35"/>
      <dgm:spPr/>
      <dgm:t>
        <a:bodyPr/>
        <a:lstStyle/>
        <a:p>
          <a:endParaRPr lang="ru-RU"/>
        </a:p>
      </dgm:t>
    </dgm:pt>
    <dgm:pt modelId="{8223DAA9-42FC-4193-A6A2-0AE3D144DCE2}" type="parTrans" cxnId="{50497F8D-5683-4BFF-A1E0-EBA76D981347}">
      <dgm:prSet/>
      <dgm:spPr/>
      <dgm:t>
        <a:bodyPr/>
        <a:lstStyle/>
        <a:p>
          <a:endParaRPr lang="ru-RU"/>
        </a:p>
      </dgm:t>
    </dgm:pt>
    <dgm:pt modelId="{F6C47F4B-4DD5-475B-B772-9D9E7AB8E17D}" type="sibTrans" cxnId="{50497F8D-5683-4BFF-A1E0-EBA76D981347}">
      <dgm:prSet/>
      <dgm:spPr/>
      <dgm:t>
        <a:bodyPr/>
        <a:lstStyle/>
        <a:p>
          <a:endParaRPr lang="ru-RU"/>
        </a:p>
      </dgm:t>
    </dgm:pt>
    <dgm:pt modelId="{8B1C1BE9-850E-40D0-804D-09BBF7FA977D}">
      <dgm:prSet phldrT="[Text]" custScaleX="113274" custLinFactNeighborX="2769" custLinFactNeighborY="640"/>
      <dgm:spPr/>
      <dgm:t>
        <a:bodyPr/>
        <a:lstStyle/>
        <a:p>
          <a:endParaRPr lang="ru-RU"/>
        </a:p>
      </dgm:t>
    </dgm:pt>
    <dgm:pt modelId="{AF5762F8-290D-4F50-8A81-857BC2B456E4}" type="parTrans" cxnId="{ECCCA682-38E5-40E4-A672-B9CAB36AB4EA}">
      <dgm:prSet/>
      <dgm:spPr/>
      <dgm:t>
        <a:bodyPr/>
        <a:lstStyle/>
        <a:p>
          <a:endParaRPr lang="ru-RU"/>
        </a:p>
      </dgm:t>
    </dgm:pt>
    <dgm:pt modelId="{892A8D6D-ED3D-45C6-9171-089A5C524FC0}" type="sibTrans" cxnId="{ECCCA682-38E5-40E4-A672-B9CAB36AB4EA}">
      <dgm:prSet/>
      <dgm:spPr/>
      <dgm:t>
        <a:bodyPr/>
        <a:lstStyle/>
        <a:p>
          <a:endParaRPr lang="ru-RU"/>
        </a:p>
      </dgm:t>
    </dgm:pt>
    <dgm:pt modelId="{7CD23720-8987-43C6-980C-6AADE6F8E894}">
      <dgm:prSet phldrT="[Text]" custScaleX="115480" custLinFactNeighborX="7754" custLinFactNeighborY="-7042"/>
      <dgm:spPr/>
      <dgm:t>
        <a:bodyPr/>
        <a:lstStyle/>
        <a:p>
          <a:endParaRPr lang="ru-RU"/>
        </a:p>
      </dgm:t>
    </dgm:pt>
    <dgm:pt modelId="{EA9B4603-B809-4EF6-894F-7183337A092C}" type="parTrans" cxnId="{3FC3C23F-13C6-46F3-94E1-419DAE0E43D7}">
      <dgm:prSet/>
      <dgm:spPr/>
      <dgm:t>
        <a:bodyPr/>
        <a:lstStyle/>
        <a:p>
          <a:endParaRPr lang="ru-RU"/>
        </a:p>
      </dgm:t>
    </dgm:pt>
    <dgm:pt modelId="{5E8F5EAA-743A-4FBA-9B7C-19C754EDF3F2}" type="sibTrans" cxnId="{3FC3C23F-13C6-46F3-94E1-419DAE0E43D7}">
      <dgm:prSet/>
      <dgm:spPr/>
      <dgm:t>
        <a:bodyPr/>
        <a:lstStyle/>
        <a:p>
          <a:endParaRPr lang="ru-RU"/>
        </a:p>
      </dgm:t>
    </dgm:pt>
    <dgm:pt modelId="{44FF634E-44F2-4351-86E8-7C5BC6221B6E}">
      <dgm:prSet phldrT="[Text]" custScaleX="116460" custLinFactNeighborX="-554" custLinFactNeighborY="0"/>
      <dgm:spPr/>
      <dgm:t>
        <a:bodyPr/>
        <a:lstStyle/>
        <a:p>
          <a:endParaRPr lang="ru-RU"/>
        </a:p>
      </dgm:t>
    </dgm:pt>
    <dgm:pt modelId="{80A1A20D-D066-408F-B70A-32D3B907A92B}" type="parTrans" cxnId="{8FB0B8E1-B829-4A5C-9B74-5CE027A1356F}">
      <dgm:prSet/>
      <dgm:spPr/>
      <dgm:t>
        <a:bodyPr/>
        <a:lstStyle/>
        <a:p>
          <a:endParaRPr lang="ru-RU"/>
        </a:p>
      </dgm:t>
    </dgm:pt>
    <dgm:pt modelId="{0D0EFE5F-5DB2-4D71-9907-A273D52A2042}" type="sibTrans" cxnId="{8FB0B8E1-B829-4A5C-9B74-5CE027A1356F}">
      <dgm:prSet/>
      <dgm:spPr/>
      <dgm:t>
        <a:bodyPr/>
        <a:lstStyle/>
        <a:p>
          <a:endParaRPr lang="ru-RU"/>
        </a:p>
      </dgm:t>
    </dgm:pt>
    <dgm:pt modelId="{DC2EFDA0-5AA2-416E-941E-3E422222DFAA}">
      <dgm:prSet phldrT="[Text]" custT="1"/>
      <dgm:spPr/>
      <dgm:t>
        <a:bodyPr/>
        <a:lstStyle/>
        <a:p>
          <a:r>
            <a:rPr lang="uk-UA" sz="1400" dirty="0" smtClean="0"/>
            <a:t>Фінансова</a:t>
          </a:r>
          <a:endParaRPr lang="ru-RU" sz="1400" dirty="0"/>
        </a:p>
      </dgm:t>
    </dgm:pt>
    <dgm:pt modelId="{3893465A-B983-47A5-AFD0-6AFA827CB945}" type="sibTrans" cxnId="{89FD7F23-044B-49D7-8616-A3888710B437}">
      <dgm:prSet/>
      <dgm:spPr/>
      <dgm:t>
        <a:bodyPr/>
        <a:lstStyle/>
        <a:p>
          <a:endParaRPr lang="ru-RU"/>
        </a:p>
      </dgm:t>
    </dgm:pt>
    <dgm:pt modelId="{29FC99DE-5D36-4419-8510-F9A50FD29AE5}" type="parTrans" cxnId="{89FD7F23-044B-49D7-8616-A3888710B437}">
      <dgm:prSet/>
      <dgm:spPr/>
      <dgm:t>
        <a:bodyPr/>
        <a:lstStyle/>
        <a:p>
          <a:endParaRPr lang="ru-RU"/>
        </a:p>
      </dgm:t>
    </dgm:pt>
    <dgm:pt modelId="{E9BA2D40-205F-4306-89C0-8B863B2E2B43}" type="pres">
      <dgm:prSet presAssocID="{304638CB-399F-4542-96A4-17C08D9368E8}" presName="Name0" presStyleCnt="0">
        <dgm:presLayoutVars>
          <dgm:chMax val="1"/>
          <dgm:chPref val="1"/>
          <dgm:dir/>
          <dgm:animOne val="branch"/>
          <dgm:animLvl val="lvl"/>
        </dgm:presLayoutVars>
      </dgm:prSet>
      <dgm:spPr/>
      <dgm:t>
        <a:bodyPr/>
        <a:lstStyle/>
        <a:p>
          <a:endParaRPr lang="ru-RU"/>
        </a:p>
      </dgm:t>
    </dgm:pt>
    <dgm:pt modelId="{38710564-7A48-4A98-B07E-7BE34D6A5EAA}" type="pres">
      <dgm:prSet presAssocID="{6C75685C-D9DA-4BDF-A586-983EF8DBD98B}" presName="Parent" presStyleLbl="node0" presStyleIdx="0" presStyleCnt="1" custLinFactNeighborX="25862">
        <dgm:presLayoutVars>
          <dgm:chMax val="6"/>
          <dgm:chPref val="6"/>
        </dgm:presLayoutVars>
      </dgm:prSet>
      <dgm:spPr/>
      <dgm:t>
        <a:bodyPr/>
        <a:lstStyle/>
        <a:p>
          <a:endParaRPr lang="ru-RU"/>
        </a:p>
      </dgm:t>
    </dgm:pt>
    <dgm:pt modelId="{853288DB-A4E2-49A2-96F0-76744BE923EA}" type="pres">
      <dgm:prSet presAssocID="{DC2EFDA0-5AA2-416E-941E-3E422222DFAA}" presName="Accent1" presStyleCnt="0"/>
      <dgm:spPr/>
    </dgm:pt>
    <dgm:pt modelId="{46BA03AD-5DD4-44E1-86D1-825B9068CE76}" type="pres">
      <dgm:prSet presAssocID="{DC2EFDA0-5AA2-416E-941E-3E422222DFAA}" presName="Accent" presStyleLbl="bgShp" presStyleIdx="0" presStyleCnt="4"/>
      <dgm:spPr/>
    </dgm:pt>
    <dgm:pt modelId="{47517D2F-9F27-46D6-BBE9-7CB6799E02E6}" type="pres">
      <dgm:prSet presAssocID="{DC2EFDA0-5AA2-416E-941E-3E422222DFAA}" presName="Child1" presStyleLbl="node1" presStyleIdx="0" presStyleCnt="4" custScaleX="117970" custLinFactNeighborX="34011">
        <dgm:presLayoutVars>
          <dgm:chMax val="0"/>
          <dgm:chPref val="0"/>
          <dgm:bulletEnabled val="1"/>
        </dgm:presLayoutVars>
      </dgm:prSet>
      <dgm:spPr/>
      <dgm:t>
        <a:bodyPr/>
        <a:lstStyle/>
        <a:p>
          <a:endParaRPr lang="ru-RU"/>
        </a:p>
      </dgm:t>
    </dgm:pt>
    <dgm:pt modelId="{7E336465-C943-43B4-8F79-B81877172BBE}" type="pres">
      <dgm:prSet presAssocID="{5E077C07-7F33-4DD5-8372-43D9D1AF530F}" presName="Accent2" presStyleCnt="0"/>
      <dgm:spPr/>
    </dgm:pt>
    <dgm:pt modelId="{E873FD6E-0EAC-4033-B834-4EE0C61F28C4}" type="pres">
      <dgm:prSet presAssocID="{5E077C07-7F33-4DD5-8372-43D9D1AF530F}" presName="Accent" presStyleLbl="bgShp" presStyleIdx="1" presStyleCnt="4"/>
      <dgm:spPr/>
    </dgm:pt>
    <dgm:pt modelId="{884CBDD4-69AA-4C93-B55B-826D1A8DFBF3}" type="pres">
      <dgm:prSet presAssocID="{5E077C07-7F33-4DD5-8372-43D9D1AF530F}" presName="Child2" presStyleLbl="node1" presStyleIdx="1" presStyleCnt="4" custScaleX="113274" custLinFactX="-62224" custLinFactNeighborX="-100000" custLinFactNeighborY="640">
        <dgm:presLayoutVars>
          <dgm:chMax val="0"/>
          <dgm:chPref val="0"/>
          <dgm:bulletEnabled val="1"/>
        </dgm:presLayoutVars>
      </dgm:prSet>
      <dgm:spPr/>
      <dgm:t>
        <a:bodyPr/>
        <a:lstStyle/>
        <a:p>
          <a:endParaRPr lang="ru-RU"/>
        </a:p>
      </dgm:t>
    </dgm:pt>
    <dgm:pt modelId="{2E697E42-910A-4570-A88A-C173E0BB9FAC}" type="pres">
      <dgm:prSet presAssocID="{BC494580-F431-490E-A485-837C45110474}" presName="Accent3" presStyleCnt="0"/>
      <dgm:spPr/>
    </dgm:pt>
    <dgm:pt modelId="{AB10CA65-5D5F-4654-B4D7-685D815D6DE8}" type="pres">
      <dgm:prSet presAssocID="{BC494580-F431-490E-A485-837C45110474}" presName="Accent" presStyleLbl="bgShp" presStyleIdx="2" presStyleCnt="4" custLinFactX="-100000" custLinFactY="-70328" custLinFactNeighborX="-131053" custLinFactNeighborY="-100000"/>
      <dgm:spPr>
        <a:noFill/>
      </dgm:spPr>
    </dgm:pt>
    <dgm:pt modelId="{9649C9B2-E442-4CB7-A3F7-4FB0078EC1E2}" type="pres">
      <dgm:prSet presAssocID="{BC494580-F431-490E-A485-837C45110474}" presName="Child3" presStyleLbl="node1" presStyleIdx="2" presStyleCnt="4" custScaleX="115480" custLinFactX="-59942" custLinFactNeighborX="-100000" custLinFactNeighborY="1718">
        <dgm:presLayoutVars>
          <dgm:chMax val="0"/>
          <dgm:chPref val="0"/>
          <dgm:bulletEnabled val="1"/>
        </dgm:presLayoutVars>
      </dgm:prSet>
      <dgm:spPr/>
      <dgm:t>
        <a:bodyPr/>
        <a:lstStyle/>
        <a:p>
          <a:endParaRPr lang="ru-RU"/>
        </a:p>
      </dgm:t>
    </dgm:pt>
    <dgm:pt modelId="{398BE5F1-ACF6-4C95-BE43-FEDDBCCBFD77}" type="pres">
      <dgm:prSet presAssocID="{4A93D1EC-EC8A-42B2-BD9B-E6E74A6CA7D9}" presName="Accent4" presStyleCnt="0"/>
      <dgm:spPr/>
    </dgm:pt>
    <dgm:pt modelId="{A52F28B2-8732-45A5-BD19-D42AEDD1175C}" type="pres">
      <dgm:prSet presAssocID="{4A93D1EC-EC8A-42B2-BD9B-E6E74A6CA7D9}" presName="Accent" presStyleLbl="bgShp" presStyleIdx="3" presStyleCnt="4" custLinFactX="100000" custLinFactY="-121110" custLinFactNeighborX="144137" custLinFactNeighborY="-200000"/>
      <dgm:spPr>
        <a:noFill/>
      </dgm:spPr>
    </dgm:pt>
    <dgm:pt modelId="{510C122C-9FC5-4054-9481-02C0857410D9}" type="pres">
      <dgm:prSet presAssocID="{4A93D1EC-EC8A-42B2-BD9B-E6E74A6CA7D9}" presName="Child4" presStyleLbl="node1" presStyleIdx="3" presStyleCnt="4" custScaleX="116460" custLinFactNeighborX="32472" custLinFactNeighborY="0">
        <dgm:presLayoutVars>
          <dgm:chMax val="0"/>
          <dgm:chPref val="0"/>
          <dgm:bulletEnabled val="1"/>
        </dgm:presLayoutVars>
      </dgm:prSet>
      <dgm:spPr/>
      <dgm:t>
        <a:bodyPr/>
        <a:lstStyle/>
        <a:p>
          <a:endParaRPr lang="ru-RU"/>
        </a:p>
      </dgm:t>
    </dgm:pt>
  </dgm:ptLst>
  <dgm:cxnLst>
    <dgm:cxn modelId="{CB5D0922-77D7-4285-A4E8-90113CDCECF9}" type="presOf" srcId="{4A93D1EC-EC8A-42B2-BD9B-E6E74A6CA7D9}" destId="{510C122C-9FC5-4054-9481-02C0857410D9}" srcOrd="0" destOrd="0" presId="urn:microsoft.com/office/officeart/2011/layout/HexagonRadial"/>
    <dgm:cxn modelId="{8FB0B8E1-B829-4A5C-9B74-5CE027A1356F}" srcId="{D77072FB-449E-49BC-B4D3-41E0D12F6338}" destId="{44FF634E-44F2-4351-86E8-7C5BC6221B6E}" srcOrd="3" destOrd="0" parTransId="{80A1A20D-D066-408F-B70A-32D3B907A92B}" sibTransId="{0D0EFE5F-5DB2-4D71-9907-A273D52A2042}"/>
    <dgm:cxn modelId="{F3F1304B-AD7F-415E-AAE9-F5CE25447ED2}" srcId="{6C75685C-D9DA-4BDF-A586-983EF8DBD98B}" destId="{BC494580-F431-490E-A485-837C45110474}" srcOrd="2" destOrd="0" parTransId="{8F9869EA-0E59-4496-847C-4730D8E3A850}" sibTransId="{93013303-ADB4-4401-B597-C61E272144E8}"/>
    <dgm:cxn modelId="{191CA4DC-6F9F-4631-BE60-85A11C6A542E}" type="presOf" srcId="{DC2EFDA0-5AA2-416E-941E-3E422222DFAA}" destId="{47517D2F-9F27-46D6-BBE9-7CB6799E02E6}" srcOrd="0" destOrd="0" presId="urn:microsoft.com/office/officeart/2011/layout/HexagonRadial"/>
    <dgm:cxn modelId="{50497F8D-5683-4BFF-A1E0-EBA76D981347}" srcId="{D77072FB-449E-49BC-B4D3-41E0D12F6338}" destId="{A3691DEC-8675-4536-9D17-60FFB81FE309}" srcOrd="0" destOrd="0" parTransId="{8223DAA9-42FC-4193-A6A2-0AE3D144DCE2}" sibTransId="{F6C47F4B-4DD5-475B-B772-9D9E7AB8E17D}"/>
    <dgm:cxn modelId="{33172BD0-8FC1-426B-B293-EA9D51AE2CF4}" srcId="{304638CB-399F-4542-96A4-17C08D9368E8}" destId="{6C75685C-D9DA-4BDF-A586-983EF8DBD98B}" srcOrd="0" destOrd="0" parTransId="{47029D8C-5BC7-415F-ACE5-575868BE5E61}" sibTransId="{F406FD56-2747-4471-9E9B-52B9D49BC567}"/>
    <dgm:cxn modelId="{9B57A0BC-59D8-43D2-AC7D-A05253EA3621}" type="presOf" srcId="{6C75685C-D9DA-4BDF-A586-983EF8DBD98B}" destId="{38710564-7A48-4A98-B07E-7BE34D6A5EAA}" srcOrd="0" destOrd="0" presId="urn:microsoft.com/office/officeart/2011/layout/HexagonRadial"/>
    <dgm:cxn modelId="{89FD7F23-044B-49D7-8616-A3888710B437}" srcId="{6C75685C-D9DA-4BDF-A586-983EF8DBD98B}" destId="{DC2EFDA0-5AA2-416E-941E-3E422222DFAA}" srcOrd="0" destOrd="0" parTransId="{29FC99DE-5D36-4419-8510-F9A50FD29AE5}" sibTransId="{3893465A-B983-47A5-AFD0-6AFA827CB945}"/>
    <dgm:cxn modelId="{2ED0BC3F-4F34-41A7-A382-BE0D20649536}" type="presOf" srcId="{BC494580-F431-490E-A485-837C45110474}" destId="{9649C9B2-E442-4CB7-A3F7-4FB0078EC1E2}" srcOrd="0" destOrd="0" presId="urn:microsoft.com/office/officeart/2011/layout/HexagonRadial"/>
    <dgm:cxn modelId="{B50735B1-9BA9-4DCA-8D66-1C38143EC3F8}" srcId="{6C75685C-D9DA-4BDF-A586-983EF8DBD98B}" destId="{5E077C07-7F33-4DD5-8372-43D9D1AF530F}" srcOrd="1" destOrd="0" parTransId="{D3C94F15-4114-4042-9D32-305CC9218ABC}" sibTransId="{7DBAF64E-4341-4EEF-B335-5D0BEC8C318E}"/>
    <dgm:cxn modelId="{3FC3C23F-13C6-46F3-94E1-419DAE0E43D7}" srcId="{D77072FB-449E-49BC-B4D3-41E0D12F6338}" destId="{7CD23720-8987-43C6-980C-6AADE6F8E894}" srcOrd="2" destOrd="0" parTransId="{EA9B4603-B809-4EF6-894F-7183337A092C}" sibTransId="{5E8F5EAA-743A-4FBA-9B7C-19C754EDF3F2}"/>
    <dgm:cxn modelId="{7C065485-EDB5-41AE-B530-DC008AE6133D}" srcId="{304638CB-399F-4542-96A4-17C08D9368E8}" destId="{D77072FB-449E-49BC-B4D3-41E0D12F6338}" srcOrd="1" destOrd="0" parTransId="{39CDF802-2C02-4735-8D15-6A797C427043}" sibTransId="{FC48C953-40C5-452C-9E16-B2FE2BEC205C}"/>
    <dgm:cxn modelId="{ECCCA682-38E5-40E4-A672-B9CAB36AB4EA}" srcId="{D77072FB-449E-49BC-B4D3-41E0D12F6338}" destId="{8B1C1BE9-850E-40D0-804D-09BBF7FA977D}" srcOrd="1" destOrd="0" parTransId="{AF5762F8-290D-4F50-8A81-857BC2B456E4}" sibTransId="{892A8D6D-ED3D-45C6-9171-089A5C524FC0}"/>
    <dgm:cxn modelId="{C11E8FA0-0C07-421F-989F-29EBA64F3794}" srcId="{6C75685C-D9DA-4BDF-A586-983EF8DBD98B}" destId="{4A93D1EC-EC8A-42B2-BD9B-E6E74A6CA7D9}" srcOrd="3" destOrd="0" parTransId="{44AE0694-DFBF-44FB-86F7-A72D26E57CF8}" sibTransId="{C967E7ED-54B2-4C6A-A355-DA7A81932DE5}"/>
    <dgm:cxn modelId="{1D53C6F4-79D7-4EB5-B9F8-0D8759257707}" type="presOf" srcId="{304638CB-399F-4542-96A4-17C08D9368E8}" destId="{E9BA2D40-205F-4306-89C0-8B863B2E2B43}" srcOrd="0" destOrd="0" presId="urn:microsoft.com/office/officeart/2011/layout/HexagonRadial"/>
    <dgm:cxn modelId="{0F0D9703-7336-42D4-B47C-55A6A198FA23}" type="presOf" srcId="{5E077C07-7F33-4DD5-8372-43D9D1AF530F}" destId="{884CBDD4-69AA-4C93-B55B-826D1A8DFBF3}" srcOrd="0" destOrd="0" presId="urn:microsoft.com/office/officeart/2011/layout/HexagonRadial"/>
    <dgm:cxn modelId="{046A5CDA-0F47-4F79-80ED-7D40CE5F48E5}" type="presParOf" srcId="{E9BA2D40-205F-4306-89C0-8B863B2E2B43}" destId="{38710564-7A48-4A98-B07E-7BE34D6A5EAA}" srcOrd="0" destOrd="0" presId="urn:microsoft.com/office/officeart/2011/layout/HexagonRadial"/>
    <dgm:cxn modelId="{DD61636F-804F-412C-8467-9CA6A1177EB9}" type="presParOf" srcId="{E9BA2D40-205F-4306-89C0-8B863B2E2B43}" destId="{853288DB-A4E2-49A2-96F0-76744BE923EA}" srcOrd="1" destOrd="0" presId="urn:microsoft.com/office/officeart/2011/layout/HexagonRadial"/>
    <dgm:cxn modelId="{DB48B950-B53E-46EA-81E7-F16B9A84F02A}" type="presParOf" srcId="{853288DB-A4E2-49A2-96F0-76744BE923EA}" destId="{46BA03AD-5DD4-44E1-86D1-825B9068CE76}" srcOrd="0" destOrd="0" presId="urn:microsoft.com/office/officeart/2011/layout/HexagonRadial"/>
    <dgm:cxn modelId="{F4822F9C-4830-4427-9812-4D566772A140}" type="presParOf" srcId="{E9BA2D40-205F-4306-89C0-8B863B2E2B43}" destId="{47517D2F-9F27-46D6-BBE9-7CB6799E02E6}" srcOrd="2" destOrd="0" presId="urn:microsoft.com/office/officeart/2011/layout/HexagonRadial"/>
    <dgm:cxn modelId="{2D39D3F7-3664-47C6-8DD6-3A589EEECD1C}" type="presParOf" srcId="{E9BA2D40-205F-4306-89C0-8B863B2E2B43}" destId="{7E336465-C943-43B4-8F79-B81877172BBE}" srcOrd="3" destOrd="0" presId="urn:microsoft.com/office/officeart/2011/layout/HexagonRadial"/>
    <dgm:cxn modelId="{A0367916-82CF-4BD5-89F7-90C323D940B0}" type="presParOf" srcId="{7E336465-C943-43B4-8F79-B81877172BBE}" destId="{E873FD6E-0EAC-4033-B834-4EE0C61F28C4}" srcOrd="0" destOrd="0" presId="urn:microsoft.com/office/officeart/2011/layout/HexagonRadial"/>
    <dgm:cxn modelId="{D357789B-0C8D-4BC2-AB6D-3C2C15C1A4BC}" type="presParOf" srcId="{E9BA2D40-205F-4306-89C0-8B863B2E2B43}" destId="{884CBDD4-69AA-4C93-B55B-826D1A8DFBF3}" srcOrd="4" destOrd="0" presId="urn:microsoft.com/office/officeart/2011/layout/HexagonRadial"/>
    <dgm:cxn modelId="{AD4AF0F9-1C4D-43BD-8AA8-C7340DAB7A83}" type="presParOf" srcId="{E9BA2D40-205F-4306-89C0-8B863B2E2B43}" destId="{2E697E42-910A-4570-A88A-C173E0BB9FAC}" srcOrd="5" destOrd="0" presId="urn:microsoft.com/office/officeart/2011/layout/HexagonRadial"/>
    <dgm:cxn modelId="{ECEB825B-2AAA-452C-A499-59181BD3F75C}" type="presParOf" srcId="{2E697E42-910A-4570-A88A-C173E0BB9FAC}" destId="{AB10CA65-5D5F-4654-B4D7-685D815D6DE8}" srcOrd="0" destOrd="0" presId="urn:microsoft.com/office/officeart/2011/layout/HexagonRadial"/>
    <dgm:cxn modelId="{2D17AB5B-A0A5-4032-941D-DD0D43FE9C08}" type="presParOf" srcId="{E9BA2D40-205F-4306-89C0-8B863B2E2B43}" destId="{9649C9B2-E442-4CB7-A3F7-4FB0078EC1E2}" srcOrd="6" destOrd="0" presId="urn:microsoft.com/office/officeart/2011/layout/HexagonRadial"/>
    <dgm:cxn modelId="{126FF7BB-47ED-4C95-9310-AB3FED775B06}" type="presParOf" srcId="{E9BA2D40-205F-4306-89C0-8B863B2E2B43}" destId="{398BE5F1-ACF6-4C95-BE43-FEDDBCCBFD77}" srcOrd="7" destOrd="0" presId="urn:microsoft.com/office/officeart/2011/layout/HexagonRadial"/>
    <dgm:cxn modelId="{D412C1F9-760E-4E27-8303-05D96CEB6275}" type="presParOf" srcId="{398BE5F1-ACF6-4C95-BE43-FEDDBCCBFD77}" destId="{A52F28B2-8732-45A5-BD19-D42AEDD1175C}" srcOrd="0" destOrd="0" presId="urn:microsoft.com/office/officeart/2011/layout/HexagonRadial"/>
    <dgm:cxn modelId="{3E20E7F1-57D8-4556-8ECD-D253EED6BFA9}" type="presParOf" srcId="{E9BA2D40-205F-4306-89C0-8B863B2E2B43}" destId="{510C122C-9FC5-4054-9481-02C0857410D9}" srcOrd="8" destOrd="0" presId="urn:microsoft.com/office/officeart/2011/layout/HexagonRadial"/>
  </dgm:cxnLst>
  <dgm:bg>
    <a:noFill/>
  </dgm:bg>
  <dgm:whole>
    <a:ln>
      <a:noFill/>
    </a:ln>
  </dgm:whole>
  <dgm:extLst>
    <a:ext uri="http://schemas.microsoft.com/office/drawing/2008/diagram">
      <dsp:dataModelExt xmlns:dsp="http://schemas.microsoft.com/office/drawing/2008/diagram" relId="rId11"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978E6AD2-39B0-4289-8F6A-96D941EE00BE}" type="doc">
      <dgm:prSet loTypeId="urn:microsoft.com/office/officeart/2005/8/layout/hierarchy3" loCatId="hierarchy" qsTypeId="urn:microsoft.com/office/officeart/2005/8/quickstyle/simple3" qsCatId="simple" csTypeId="urn:microsoft.com/office/officeart/2005/8/colors/accent1_2" csCatId="accent1" phldr="1"/>
      <dgm:spPr/>
      <dgm:t>
        <a:bodyPr/>
        <a:lstStyle/>
        <a:p>
          <a:endParaRPr lang="uk-UA"/>
        </a:p>
      </dgm:t>
    </dgm:pt>
    <dgm:pt modelId="{14A2CAEC-A1CA-4D83-AE8B-B1F368D7007A}">
      <dgm:prSet phldrT="[Текст]" custT="1"/>
      <dgm:spPr/>
      <dgm:t>
        <a:bodyPr/>
        <a:lstStyle/>
        <a:p>
          <a:r>
            <a:rPr lang="ru-RU" sz="1400" dirty="0" err="1" smtClean="0"/>
            <a:t>Моделі</a:t>
          </a:r>
          <a:r>
            <a:rPr lang="ru-RU" sz="1400" dirty="0" smtClean="0"/>
            <a:t> </a:t>
          </a:r>
          <a:r>
            <a:rPr lang="ru-RU" sz="1400" dirty="0" err="1" smtClean="0"/>
            <a:t>оцінки</a:t>
          </a:r>
          <a:r>
            <a:rPr lang="ru-RU" sz="1400" dirty="0" smtClean="0"/>
            <a:t> й </a:t>
          </a:r>
          <a:r>
            <a:rPr lang="ru-RU" sz="1400" dirty="0" err="1" smtClean="0"/>
            <a:t>аналізу</a:t>
          </a:r>
          <a:r>
            <a:rPr lang="ru-RU" sz="1400" dirty="0" smtClean="0"/>
            <a:t> ЕБКБ</a:t>
          </a:r>
          <a:endParaRPr lang="uk-UA" sz="1400" dirty="0">
            <a:latin typeface="Times New Roman" pitchFamily="18" charset="0"/>
            <a:cs typeface="Times New Roman" pitchFamily="18" charset="0"/>
          </a:endParaRPr>
        </a:p>
      </dgm:t>
    </dgm:pt>
    <dgm:pt modelId="{4314F804-30B4-4C45-A234-8DE2B24DF412}" type="parTrans" cxnId="{130A3E28-63CC-4404-865B-D2BA4D1E1620}">
      <dgm:prSet/>
      <dgm:spPr/>
      <dgm:t>
        <a:bodyPr/>
        <a:lstStyle/>
        <a:p>
          <a:endParaRPr lang="uk-UA"/>
        </a:p>
      </dgm:t>
    </dgm:pt>
    <dgm:pt modelId="{D5FD97F8-BD23-469E-A0C6-8126CC94DFA3}" type="sibTrans" cxnId="{130A3E28-63CC-4404-865B-D2BA4D1E1620}">
      <dgm:prSet/>
      <dgm:spPr/>
      <dgm:t>
        <a:bodyPr/>
        <a:lstStyle/>
        <a:p>
          <a:endParaRPr lang="uk-UA"/>
        </a:p>
      </dgm:t>
    </dgm:pt>
    <dgm:pt modelId="{196B16A8-0280-4CFC-AA4E-18AC5258C2AC}">
      <dgm:prSet phldrT="[Текст]" custT="1"/>
      <dgm:spPr/>
      <dgm:t>
        <a:bodyPr anchor="t"/>
        <a:lstStyle/>
        <a:p>
          <a:pPr algn="ctr"/>
          <a:r>
            <a:rPr lang="uk-UA" sz="1400" b="1" u="sng" dirty="0" smtClean="0">
              <a:latin typeface="Times New Roman" panose="02020603050405020304" pitchFamily="18" charset="0"/>
              <a:cs typeface="Times New Roman" panose="02020603050405020304" pitchFamily="18" charset="0"/>
            </a:rPr>
            <a:t>Модель  оцінки загального рівня фінансової надійності  та стабільності</a:t>
          </a:r>
        </a:p>
        <a:p>
          <a:pPr algn="ctr"/>
          <a:r>
            <a:rPr lang="ru-RU" sz="1200" dirty="0" smtClean="0">
              <a:latin typeface="Times New Roman" panose="02020603050405020304" pitchFamily="18" charset="0"/>
              <a:cs typeface="Times New Roman" panose="02020603050405020304" pitchFamily="18" charset="0"/>
            </a:rPr>
            <a:t>Метод </a:t>
          </a:r>
          <a:r>
            <a:rPr lang="uk-UA" sz="1200" noProof="0" dirty="0" smtClean="0">
              <a:latin typeface="Times New Roman" panose="02020603050405020304" pitchFamily="18" charset="0"/>
              <a:cs typeface="Times New Roman" panose="02020603050405020304" pitchFamily="18" charset="0"/>
            </a:rPr>
            <a:t>рівня</a:t>
          </a:r>
          <a:r>
            <a:rPr lang="ru-RU" sz="1200" dirty="0" smtClean="0">
              <a:latin typeface="Times New Roman" panose="02020603050405020304" pitchFamily="18" charset="0"/>
              <a:cs typeface="Times New Roman" panose="02020603050405020304" pitchFamily="18" charset="0"/>
            </a:rPr>
            <a:t> </a:t>
          </a:r>
          <a:r>
            <a:rPr lang="uk-UA" sz="1200" noProof="0" dirty="0" smtClean="0">
              <a:latin typeface="Times New Roman" panose="02020603050405020304" pitchFamily="18" charset="0"/>
              <a:cs typeface="Times New Roman" panose="02020603050405020304" pitchFamily="18" charset="0"/>
            </a:rPr>
            <a:t>розвитку</a:t>
          </a:r>
        </a:p>
        <a:p>
          <a:pPr algn="ctr"/>
          <a:r>
            <a:rPr lang="ru-RU" sz="1200" dirty="0" err="1" smtClean="0">
              <a:latin typeface="Times New Roman" panose="02020603050405020304" pitchFamily="18" charset="0"/>
              <a:cs typeface="Times New Roman" panose="02020603050405020304" pitchFamily="18" charset="0"/>
            </a:rPr>
            <a:t>Методологічний</a:t>
          </a:r>
          <a:r>
            <a:rPr lang="ru-RU" sz="1200" dirty="0" smtClean="0">
              <a:latin typeface="Times New Roman" panose="02020603050405020304" pitchFamily="18" charset="0"/>
              <a:cs typeface="Times New Roman" panose="02020603050405020304" pitchFamily="18" charset="0"/>
            </a:rPr>
            <a:t> </a:t>
          </a:r>
          <a:r>
            <a:rPr lang="ru-RU" sz="1200" dirty="0" err="1" smtClean="0">
              <a:latin typeface="Times New Roman" panose="02020603050405020304" pitchFamily="18" charset="0"/>
              <a:cs typeface="Times New Roman" panose="02020603050405020304" pitchFamily="18" charset="0"/>
            </a:rPr>
            <a:t>інструментарій</a:t>
          </a:r>
          <a:r>
            <a:rPr lang="en-US" sz="1200" dirty="0" smtClean="0">
              <a:latin typeface="Times New Roman" panose="02020603050405020304" pitchFamily="18" charset="0"/>
              <a:cs typeface="Times New Roman" panose="02020603050405020304" pitchFamily="18" charset="0"/>
            </a:rPr>
            <a:t>:</a:t>
          </a:r>
          <a:r>
            <a:rPr lang="uk-UA" sz="1200" dirty="0" smtClean="0">
              <a:latin typeface="Times New Roman" panose="02020603050405020304" pitchFamily="18" charset="0"/>
              <a:cs typeface="Times New Roman" panose="02020603050405020304" pitchFamily="18" charset="0"/>
            </a:rPr>
            <a:t> </a:t>
          </a:r>
          <a:r>
            <a:rPr lang="uk-UA" sz="1200" noProof="0" dirty="0" smtClean="0">
              <a:latin typeface="Times New Roman" panose="02020603050405020304" pitchFamily="18" charset="0"/>
              <a:cs typeface="Times New Roman" panose="02020603050405020304" pitchFamily="18" charset="0"/>
            </a:rPr>
            <a:t>таксономічний</a:t>
          </a:r>
          <a:r>
            <a:rPr lang="ru-RU" sz="1200" dirty="0" smtClean="0">
              <a:latin typeface="Times New Roman" panose="02020603050405020304" pitchFamily="18" charset="0"/>
              <a:cs typeface="Times New Roman" panose="02020603050405020304" pitchFamily="18" charset="0"/>
            </a:rPr>
            <a:t> </a:t>
          </a:r>
          <a:r>
            <a:rPr lang="ru-RU" sz="1200" dirty="0" err="1" smtClean="0">
              <a:latin typeface="Times New Roman" panose="02020603050405020304" pitchFamily="18" charset="0"/>
              <a:cs typeface="Times New Roman" panose="02020603050405020304" pitchFamily="18" charset="0"/>
            </a:rPr>
            <a:t>показник</a:t>
          </a:r>
          <a:r>
            <a:rPr lang="ru-RU" sz="1200" dirty="0" smtClean="0">
              <a:latin typeface="Times New Roman" panose="02020603050405020304" pitchFamily="18" charset="0"/>
              <a:cs typeface="Times New Roman" panose="02020603050405020304" pitchFamily="18" charset="0"/>
            </a:rPr>
            <a:t> </a:t>
          </a:r>
          <a:r>
            <a:rPr lang="ru-RU" sz="1200" dirty="0" err="1" smtClean="0">
              <a:latin typeface="Times New Roman" panose="02020603050405020304" pitchFamily="18" charset="0"/>
              <a:cs typeface="Times New Roman" panose="02020603050405020304" pitchFamily="18" charset="0"/>
            </a:rPr>
            <a:t>рівня</a:t>
          </a:r>
          <a:endParaRPr lang="uk-UA" sz="1200" noProof="0" dirty="0" smtClean="0">
            <a:latin typeface="Times New Roman" panose="02020603050405020304" pitchFamily="18" charset="0"/>
            <a:cs typeface="Times New Roman" panose="02020603050405020304" pitchFamily="18" charset="0"/>
          </a:endParaRPr>
        </a:p>
      </dgm:t>
    </dgm:pt>
    <dgm:pt modelId="{5CDB48E6-7185-402B-9ECE-5D578E6FD097}" type="parTrans" cxnId="{CF53C720-CF79-46F7-9213-C238AFE24E74}">
      <dgm:prSet/>
      <dgm:spPr/>
      <dgm:t>
        <a:bodyPr/>
        <a:lstStyle/>
        <a:p>
          <a:endParaRPr lang="uk-UA"/>
        </a:p>
      </dgm:t>
    </dgm:pt>
    <dgm:pt modelId="{F88FA22A-C1D9-4F9A-8C0D-7008BE1F7227}" type="sibTrans" cxnId="{CF53C720-CF79-46F7-9213-C238AFE24E74}">
      <dgm:prSet/>
      <dgm:spPr/>
      <dgm:t>
        <a:bodyPr/>
        <a:lstStyle/>
        <a:p>
          <a:endParaRPr lang="uk-UA"/>
        </a:p>
      </dgm:t>
    </dgm:pt>
    <dgm:pt modelId="{400A8E5D-5450-4A9A-8B67-D31FAC6BC863}">
      <dgm:prSet phldrT="[Текст]" custT="1"/>
      <dgm:spPr/>
      <dgm:t>
        <a:bodyPr anchor="t"/>
        <a:lstStyle/>
        <a:p>
          <a:pPr algn="ctr"/>
          <a:r>
            <a:rPr lang="ru-RU" sz="1400" b="1" u="sng" dirty="0" smtClean="0">
              <a:latin typeface="Times New Roman" panose="02020603050405020304" pitchFamily="18" charset="0"/>
              <a:cs typeface="Times New Roman" panose="02020603050405020304" pitchFamily="18" charset="0"/>
            </a:rPr>
            <a:t>Модель </a:t>
          </a:r>
          <a:r>
            <a:rPr lang="ru-RU" sz="1400" b="1" u="sng" dirty="0" err="1" smtClean="0">
              <a:latin typeface="Times New Roman" panose="02020603050405020304" pitchFamily="18" charset="0"/>
              <a:cs typeface="Times New Roman" panose="02020603050405020304" pitchFamily="18" charset="0"/>
            </a:rPr>
            <a:t>групуваня</a:t>
          </a:r>
          <a:r>
            <a:rPr lang="ru-RU" sz="1400" b="1" u="sng" dirty="0" smtClean="0">
              <a:latin typeface="Times New Roman" panose="02020603050405020304" pitchFamily="18" charset="0"/>
              <a:cs typeface="Times New Roman" panose="02020603050405020304" pitchFamily="18" charset="0"/>
            </a:rPr>
            <a:t> </a:t>
          </a:r>
          <a:r>
            <a:rPr lang="ru-RU" sz="1400" b="1" u="sng" dirty="0" err="1" smtClean="0">
              <a:latin typeface="Times New Roman" panose="02020603050405020304" pitchFamily="18" charset="0"/>
              <a:cs typeface="Times New Roman" panose="02020603050405020304" pitchFamily="18" charset="0"/>
            </a:rPr>
            <a:t>банків</a:t>
          </a:r>
          <a:r>
            <a:rPr lang="ru-RU" sz="1400" b="1" u="sng" dirty="0" smtClean="0">
              <a:latin typeface="Times New Roman" panose="02020603050405020304" pitchFamily="18" charset="0"/>
              <a:cs typeface="Times New Roman" panose="02020603050405020304" pitchFamily="18" charset="0"/>
            </a:rPr>
            <a:t> за </a:t>
          </a:r>
          <a:r>
            <a:rPr lang="ru-RU" sz="1400" b="1" u="sng" dirty="0" err="1" smtClean="0">
              <a:latin typeface="Times New Roman" panose="02020603050405020304" pitchFamily="18" charset="0"/>
              <a:cs typeface="Times New Roman" panose="02020603050405020304" pitchFamily="18" charset="0"/>
            </a:rPr>
            <a:t>індикаторами</a:t>
          </a:r>
          <a:r>
            <a:rPr lang="ru-RU" sz="1400" b="1" u="sng" dirty="0" smtClean="0">
              <a:latin typeface="Times New Roman" panose="02020603050405020304" pitchFamily="18" charset="0"/>
              <a:cs typeface="Times New Roman" panose="02020603050405020304" pitchFamily="18" charset="0"/>
            </a:rPr>
            <a:t> </a:t>
          </a:r>
          <a:r>
            <a:rPr lang="ru-RU" sz="1400" b="1" u="sng" dirty="0" err="1" smtClean="0">
              <a:latin typeface="Times New Roman" panose="02020603050405020304" pitchFamily="18" charset="0"/>
              <a:cs typeface="Times New Roman" panose="02020603050405020304" pitchFamily="18" charset="0"/>
            </a:rPr>
            <a:t>фінансової</a:t>
          </a:r>
          <a:r>
            <a:rPr lang="ru-RU" sz="1400" b="1" u="sng" dirty="0" smtClean="0">
              <a:latin typeface="Times New Roman" panose="02020603050405020304" pitchFamily="18" charset="0"/>
              <a:cs typeface="Times New Roman" panose="02020603050405020304" pitchFamily="18" charset="0"/>
            </a:rPr>
            <a:t> </a:t>
          </a:r>
          <a:r>
            <a:rPr lang="ru-RU" sz="1400" b="1" u="sng" dirty="0" err="1" smtClean="0">
              <a:latin typeface="Times New Roman" panose="02020603050405020304" pitchFamily="18" charset="0"/>
              <a:cs typeface="Times New Roman" panose="02020603050405020304" pitchFamily="18" charset="0"/>
            </a:rPr>
            <a:t>надійності</a:t>
          </a:r>
          <a:r>
            <a:rPr lang="ru-RU" sz="1400" b="1" u="sng" dirty="0" smtClean="0">
              <a:latin typeface="Times New Roman" panose="02020603050405020304" pitchFamily="18" charset="0"/>
              <a:cs typeface="Times New Roman" panose="02020603050405020304" pitchFamily="18" charset="0"/>
            </a:rPr>
            <a:t> і </a:t>
          </a:r>
          <a:r>
            <a:rPr lang="ru-RU" sz="1400" b="1" u="sng" dirty="0" err="1" smtClean="0">
              <a:latin typeface="Times New Roman" panose="02020603050405020304" pitchFamily="18" charset="0"/>
              <a:cs typeface="Times New Roman" panose="02020603050405020304" pitchFamily="18" charset="0"/>
            </a:rPr>
            <a:t>стабільності</a:t>
          </a:r>
          <a:endParaRPr lang="ru-RU" sz="1400" b="1" u="sng" dirty="0" smtClean="0">
            <a:latin typeface="Times New Roman" panose="02020603050405020304" pitchFamily="18" charset="0"/>
            <a:cs typeface="Times New Roman" panose="02020603050405020304" pitchFamily="18" charset="0"/>
          </a:endParaRPr>
        </a:p>
        <a:p>
          <a:pPr algn="ctr"/>
          <a:r>
            <a:rPr lang="ru-RU" sz="1200" dirty="0" err="1" smtClean="0">
              <a:latin typeface="Times New Roman" panose="02020603050405020304" pitchFamily="18" charset="0"/>
              <a:cs typeface="Times New Roman" panose="02020603050405020304" pitchFamily="18" charset="0"/>
            </a:rPr>
            <a:t>Методологічний</a:t>
          </a:r>
          <a:r>
            <a:rPr lang="ru-RU" sz="1200" dirty="0" smtClean="0">
              <a:latin typeface="Times New Roman" panose="02020603050405020304" pitchFamily="18" charset="0"/>
              <a:cs typeface="Times New Roman" panose="02020603050405020304" pitchFamily="18" charset="0"/>
            </a:rPr>
            <a:t> </a:t>
          </a:r>
          <a:r>
            <a:rPr lang="ru-RU" sz="1200" dirty="0" err="1" smtClean="0">
              <a:latin typeface="Times New Roman" panose="02020603050405020304" pitchFamily="18" charset="0"/>
              <a:cs typeface="Times New Roman" panose="02020603050405020304" pitchFamily="18" charset="0"/>
            </a:rPr>
            <a:t>інструментарій</a:t>
          </a:r>
          <a:r>
            <a:rPr lang="en-US" sz="1200" dirty="0" smtClean="0">
              <a:latin typeface="Times New Roman" panose="02020603050405020304" pitchFamily="18" charset="0"/>
              <a:cs typeface="Times New Roman" panose="02020603050405020304" pitchFamily="18" charset="0"/>
            </a:rPr>
            <a:t>:</a:t>
          </a:r>
          <a:r>
            <a:rPr lang="uk-UA" sz="1200" dirty="0" smtClean="0">
              <a:latin typeface="Times New Roman" panose="02020603050405020304" pitchFamily="18" charset="0"/>
              <a:cs typeface="Times New Roman" panose="02020603050405020304" pitchFamily="18" charset="0"/>
            </a:rPr>
            <a:t> </a:t>
          </a:r>
          <a:r>
            <a:rPr lang="ru-RU" sz="1200" dirty="0" err="1" smtClean="0">
              <a:latin typeface="Times New Roman" panose="02020603050405020304" pitchFamily="18" charset="0"/>
              <a:cs typeface="Times New Roman" panose="02020603050405020304" pitchFamily="18" charset="0"/>
            </a:rPr>
            <a:t>кластерний</a:t>
          </a:r>
          <a:r>
            <a:rPr lang="ru-RU" sz="1200" dirty="0" smtClean="0">
              <a:latin typeface="Times New Roman" panose="02020603050405020304" pitchFamily="18" charset="0"/>
              <a:cs typeface="Times New Roman" panose="02020603050405020304" pitchFamily="18" charset="0"/>
            </a:rPr>
            <a:t> </a:t>
          </a:r>
          <a:r>
            <a:rPr lang="ru-RU" sz="1200" dirty="0" err="1" smtClean="0">
              <a:latin typeface="Times New Roman" panose="02020603050405020304" pitchFamily="18" charset="0"/>
              <a:cs typeface="Times New Roman" panose="02020603050405020304" pitchFamily="18" charset="0"/>
            </a:rPr>
            <a:t>аналіз</a:t>
          </a:r>
          <a:r>
            <a:rPr lang="ru-RU" sz="1200" dirty="0" smtClean="0">
              <a:latin typeface="Times New Roman" panose="02020603050405020304" pitchFamily="18" charset="0"/>
              <a:cs typeface="Times New Roman" panose="02020603050405020304" pitchFamily="18" charset="0"/>
            </a:rPr>
            <a:t> без </a:t>
          </a:r>
          <a:r>
            <a:rPr lang="ru-RU" sz="1200" dirty="0" err="1" smtClean="0">
              <a:latin typeface="Times New Roman" panose="02020603050405020304" pitchFamily="18" charset="0"/>
              <a:cs typeface="Times New Roman" panose="02020603050405020304" pitchFamily="18" charset="0"/>
            </a:rPr>
            <a:t>навчання</a:t>
          </a:r>
          <a:endParaRPr lang="uk-UA" sz="1200" b="1" dirty="0">
            <a:latin typeface="Times New Roman" pitchFamily="18" charset="0"/>
            <a:cs typeface="Times New Roman" pitchFamily="18" charset="0"/>
          </a:endParaRPr>
        </a:p>
      </dgm:t>
    </dgm:pt>
    <dgm:pt modelId="{4C2A3B02-C81A-4BD3-8637-F835B1C62585}" type="parTrans" cxnId="{BA992DEA-B43E-4757-84D1-E5A26EE28BFB}">
      <dgm:prSet/>
      <dgm:spPr/>
      <dgm:t>
        <a:bodyPr/>
        <a:lstStyle/>
        <a:p>
          <a:endParaRPr lang="uk-UA"/>
        </a:p>
      </dgm:t>
    </dgm:pt>
    <dgm:pt modelId="{50716518-0549-49E7-8FFE-AD0FBBC88D3D}" type="sibTrans" cxnId="{BA992DEA-B43E-4757-84D1-E5A26EE28BFB}">
      <dgm:prSet/>
      <dgm:spPr/>
      <dgm:t>
        <a:bodyPr/>
        <a:lstStyle/>
        <a:p>
          <a:endParaRPr lang="uk-UA"/>
        </a:p>
      </dgm:t>
    </dgm:pt>
    <dgm:pt modelId="{04750E7A-2E0B-47A1-95FA-E21A981488D1}">
      <dgm:prSet custT="1"/>
      <dgm:spPr/>
      <dgm:t>
        <a:bodyPr anchor="t"/>
        <a:lstStyle/>
        <a:p>
          <a:pPr algn="ctr"/>
          <a:r>
            <a:rPr lang="uk-UA" sz="1400" b="1" u="sng" dirty="0" smtClean="0">
              <a:latin typeface="Times New Roman" panose="02020603050405020304" pitchFamily="18" charset="0"/>
              <a:cs typeface="Times New Roman" panose="02020603050405020304" pitchFamily="18" charset="0"/>
            </a:rPr>
            <a:t>Модель прогнозування та  ідентифікації стану фінансової надійності та стабільності </a:t>
          </a:r>
        </a:p>
        <a:p>
          <a:pPr algn="ctr"/>
          <a:r>
            <a:rPr lang="ru-RU" sz="1200" dirty="0" err="1" smtClean="0">
              <a:latin typeface="Times New Roman" panose="02020603050405020304" pitchFamily="18" charset="0"/>
              <a:cs typeface="Times New Roman" panose="02020603050405020304" pitchFamily="18" charset="0"/>
            </a:rPr>
            <a:t>Методологічний</a:t>
          </a:r>
          <a:r>
            <a:rPr lang="ru-RU" sz="1200" dirty="0" smtClean="0">
              <a:latin typeface="Times New Roman" panose="02020603050405020304" pitchFamily="18" charset="0"/>
              <a:cs typeface="Times New Roman" panose="02020603050405020304" pitchFamily="18" charset="0"/>
            </a:rPr>
            <a:t> </a:t>
          </a:r>
          <a:r>
            <a:rPr lang="ru-RU" sz="1200" dirty="0" err="1" smtClean="0">
              <a:latin typeface="Times New Roman" panose="02020603050405020304" pitchFamily="18" charset="0"/>
              <a:cs typeface="Times New Roman" panose="02020603050405020304" pitchFamily="18" charset="0"/>
            </a:rPr>
            <a:t>інструментарій</a:t>
          </a:r>
          <a:r>
            <a:rPr lang="en-US" sz="1200" dirty="0" smtClean="0">
              <a:latin typeface="Times New Roman" panose="02020603050405020304" pitchFamily="18" charset="0"/>
              <a:cs typeface="Times New Roman" panose="02020603050405020304" pitchFamily="18" charset="0"/>
            </a:rPr>
            <a:t>:</a:t>
          </a:r>
          <a:r>
            <a:rPr lang="uk-UA" sz="1200" dirty="0" smtClean="0">
              <a:latin typeface="Times New Roman" panose="02020603050405020304" pitchFamily="18" charset="0"/>
              <a:cs typeface="Times New Roman" panose="02020603050405020304" pitchFamily="18" charset="0"/>
            </a:rPr>
            <a:t> метод "дерева класифікації</a:t>
          </a:r>
          <a:r>
            <a:rPr lang="uk-UA" sz="1100" dirty="0" smtClean="0"/>
            <a:t>"</a:t>
          </a:r>
          <a:endParaRPr lang="uk-UA" sz="700" b="1" dirty="0"/>
        </a:p>
      </dgm:t>
    </dgm:pt>
    <dgm:pt modelId="{0F0920BE-1C59-4C8B-A220-9A8550E4E296}" type="parTrans" cxnId="{7F99F2FB-EBC5-4A3D-BB5F-C5F7A56EC820}">
      <dgm:prSet/>
      <dgm:spPr/>
      <dgm:t>
        <a:bodyPr/>
        <a:lstStyle/>
        <a:p>
          <a:endParaRPr lang="uk-UA"/>
        </a:p>
      </dgm:t>
    </dgm:pt>
    <dgm:pt modelId="{1418941A-4A85-49DD-9EAF-9F20ACBE067E}" type="sibTrans" cxnId="{7F99F2FB-EBC5-4A3D-BB5F-C5F7A56EC820}">
      <dgm:prSet/>
      <dgm:spPr/>
      <dgm:t>
        <a:bodyPr/>
        <a:lstStyle/>
        <a:p>
          <a:endParaRPr lang="uk-UA"/>
        </a:p>
      </dgm:t>
    </dgm:pt>
    <dgm:pt modelId="{422E8146-2D09-48CD-AC43-2275FFA39506}" type="pres">
      <dgm:prSet presAssocID="{978E6AD2-39B0-4289-8F6A-96D941EE00BE}" presName="diagram" presStyleCnt="0">
        <dgm:presLayoutVars>
          <dgm:chPref val="1"/>
          <dgm:dir/>
          <dgm:animOne val="branch"/>
          <dgm:animLvl val="lvl"/>
          <dgm:resizeHandles/>
        </dgm:presLayoutVars>
      </dgm:prSet>
      <dgm:spPr/>
      <dgm:t>
        <a:bodyPr/>
        <a:lstStyle/>
        <a:p>
          <a:endParaRPr lang="uk-UA"/>
        </a:p>
      </dgm:t>
    </dgm:pt>
    <dgm:pt modelId="{C6517294-8AF3-49FA-963E-EE043D5FF07C}" type="pres">
      <dgm:prSet presAssocID="{14A2CAEC-A1CA-4D83-AE8B-B1F368D7007A}" presName="root" presStyleCnt="0"/>
      <dgm:spPr/>
      <dgm:t>
        <a:bodyPr/>
        <a:lstStyle/>
        <a:p>
          <a:endParaRPr lang="ru-RU"/>
        </a:p>
      </dgm:t>
    </dgm:pt>
    <dgm:pt modelId="{076725C8-5A2B-4697-81C2-E2671AE600BB}" type="pres">
      <dgm:prSet presAssocID="{14A2CAEC-A1CA-4D83-AE8B-B1F368D7007A}" presName="rootComposite" presStyleCnt="0"/>
      <dgm:spPr/>
      <dgm:t>
        <a:bodyPr/>
        <a:lstStyle/>
        <a:p>
          <a:endParaRPr lang="ru-RU"/>
        </a:p>
      </dgm:t>
    </dgm:pt>
    <dgm:pt modelId="{6200678E-9CF6-44B2-90F0-59E6737017E1}" type="pres">
      <dgm:prSet presAssocID="{14A2CAEC-A1CA-4D83-AE8B-B1F368D7007A}" presName="rootText" presStyleLbl="node1" presStyleIdx="0" presStyleCnt="1" custScaleX="92090" custScaleY="30187"/>
      <dgm:spPr/>
      <dgm:t>
        <a:bodyPr/>
        <a:lstStyle/>
        <a:p>
          <a:endParaRPr lang="uk-UA"/>
        </a:p>
      </dgm:t>
    </dgm:pt>
    <dgm:pt modelId="{AD627320-A0BE-4BCB-8C37-94D9ED8C536E}" type="pres">
      <dgm:prSet presAssocID="{14A2CAEC-A1CA-4D83-AE8B-B1F368D7007A}" presName="rootConnector" presStyleLbl="node1" presStyleIdx="0" presStyleCnt="1"/>
      <dgm:spPr/>
      <dgm:t>
        <a:bodyPr/>
        <a:lstStyle/>
        <a:p>
          <a:endParaRPr lang="uk-UA"/>
        </a:p>
      </dgm:t>
    </dgm:pt>
    <dgm:pt modelId="{D19A2F5F-173C-4A44-8EA1-CB1E43ACB08F}" type="pres">
      <dgm:prSet presAssocID="{14A2CAEC-A1CA-4D83-AE8B-B1F368D7007A}" presName="childShape" presStyleCnt="0"/>
      <dgm:spPr/>
      <dgm:t>
        <a:bodyPr/>
        <a:lstStyle/>
        <a:p>
          <a:endParaRPr lang="ru-RU"/>
        </a:p>
      </dgm:t>
    </dgm:pt>
    <dgm:pt modelId="{B1B59825-67F3-4F1E-9806-FC3C62AC89D2}" type="pres">
      <dgm:prSet presAssocID="{5CDB48E6-7185-402B-9ECE-5D578E6FD097}" presName="Name13" presStyleLbl="parChTrans1D2" presStyleIdx="0" presStyleCnt="3"/>
      <dgm:spPr/>
      <dgm:t>
        <a:bodyPr/>
        <a:lstStyle/>
        <a:p>
          <a:endParaRPr lang="uk-UA"/>
        </a:p>
      </dgm:t>
    </dgm:pt>
    <dgm:pt modelId="{1CC08EF4-CEE3-4300-8D0B-99354ECFA6FA}" type="pres">
      <dgm:prSet presAssocID="{196B16A8-0280-4CFC-AA4E-18AC5258C2AC}" presName="childText" presStyleLbl="bgAcc1" presStyleIdx="0" presStyleCnt="3" custScaleX="102136" custScaleY="81819" custLinFactNeighborX="151" custLinFactNeighborY="76600">
        <dgm:presLayoutVars>
          <dgm:bulletEnabled val="1"/>
        </dgm:presLayoutVars>
      </dgm:prSet>
      <dgm:spPr/>
      <dgm:t>
        <a:bodyPr/>
        <a:lstStyle/>
        <a:p>
          <a:endParaRPr lang="uk-UA"/>
        </a:p>
      </dgm:t>
    </dgm:pt>
    <dgm:pt modelId="{A15C3D5C-7434-4774-9600-203C4793F632}" type="pres">
      <dgm:prSet presAssocID="{4C2A3B02-C81A-4BD3-8637-F835B1C62585}" presName="Name13" presStyleLbl="parChTrans1D2" presStyleIdx="1" presStyleCnt="3"/>
      <dgm:spPr/>
      <dgm:t>
        <a:bodyPr/>
        <a:lstStyle/>
        <a:p>
          <a:endParaRPr lang="uk-UA"/>
        </a:p>
      </dgm:t>
    </dgm:pt>
    <dgm:pt modelId="{7EDEA242-3286-4595-B5DD-4E89DA32CB56}" type="pres">
      <dgm:prSet presAssocID="{400A8E5D-5450-4A9A-8B67-D31FAC6BC863}" presName="childText" presStyleLbl="bgAcc1" presStyleIdx="1" presStyleCnt="3" custScaleX="108881" custScaleY="61185" custLinFactY="-15569" custLinFactNeighborX="28" custLinFactNeighborY="-100000">
        <dgm:presLayoutVars>
          <dgm:bulletEnabled val="1"/>
        </dgm:presLayoutVars>
      </dgm:prSet>
      <dgm:spPr/>
      <dgm:t>
        <a:bodyPr/>
        <a:lstStyle/>
        <a:p>
          <a:endParaRPr lang="uk-UA"/>
        </a:p>
      </dgm:t>
    </dgm:pt>
    <dgm:pt modelId="{1232FC18-2D61-43AB-8DBE-A07091EDC1C5}" type="pres">
      <dgm:prSet presAssocID="{0F0920BE-1C59-4C8B-A220-9A8550E4E296}" presName="Name13" presStyleLbl="parChTrans1D2" presStyleIdx="2" presStyleCnt="3"/>
      <dgm:spPr/>
      <dgm:t>
        <a:bodyPr/>
        <a:lstStyle/>
        <a:p>
          <a:endParaRPr lang="uk-UA"/>
        </a:p>
      </dgm:t>
    </dgm:pt>
    <dgm:pt modelId="{F4DA2840-00FA-4224-B316-9BE37B18E450}" type="pres">
      <dgm:prSet presAssocID="{04750E7A-2E0B-47A1-95FA-E21A981488D1}" presName="childText" presStyleLbl="bgAcc1" presStyleIdx="2" presStyleCnt="3" custScaleX="102347" custScaleY="79259" custLinFactNeighborX="-60" custLinFactNeighborY="-7321">
        <dgm:presLayoutVars>
          <dgm:bulletEnabled val="1"/>
        </dgm:presLayoutVars>
      </dgm:prSet>
      <dgm:spPr/>
      <dgm:t>
        <a:bodyPr/>
        <a:lstStyle/>
        <a:p>
          <a:endParaRPr lang="uk-UA"/>
        </a:p>
      </dgm:t>
    </dgm:pt>
  </dgm:ptLst>
  <dgm:cxnLst>
    <dgm:cxn modelId="{0222C9CA-15A1-488A-BC39-E0677A7177B7}" type="presOf" srcId="{196B16A8-0280-4CFC-AA4E-18AC5258C2AC}" destId="{1CC08EF4-CEE3-4300-8D0B-99354ECFA6FA}" srcOrd="0" destOrd="0" presId="urn:microsoft.com/office/officeart/2005/8/layout/hierarchy3"/>
    <dgm:cxn modelId="{7F99F2FB-EBC5-4A3D-BB5F-C5F7A56EC820}" srcId="{14A2CAEC-A1CA-4D83-AE8B-B1F368D7007A}" destId="{04750E7A-2E0B-47A1-95FA-E21A981488D1}" srcOrd="2" destOrd="0" parTransId="{0F0920BE-1C59-4C8B-A220-9A8550E4E296}" sibTransId="{1418941A-4A85-49DD-9EAF-9F20ACBE067E}"/>
    <dgm:cxn modelId="{1F03ECF4-482D-4339-8114-DAAE9778E39F}" type="presOf" srcId="{5CDB48E6-7185-402B-9ECE-5D578E6FD097}" destId="{B1B59825-67F3-4F1E-9806-FC3C62AC89D2}" srcOrd="0" destOrd="0" presId="urn:microsoft.com/office/officeart/2005/8/layout/hierarchy3"/>
    <dgm:cxn modelId="{F48C2B1E-B92D-4B20-A84C-24B90EDABD8C}" type="presOf" srcId="{978E6AD2-39B0-4289-8F6A-96D941EE00BE}" destId="{422E8146-2D09-48CD-AC43-2275FFA39506}" srcOrd="0" destOrd="0" presId="urn:microsoft.com/office/officeart/2005/8/layout/hierarchy3"/>
    <dgm:cxn modelId="{2C4CB95C-9470-4C6E-9378-4F8C30CA4017}" type="presOf" srcId="{4C2A3B02-C81A-4BD3-8637-F835B1C62585}" destId="{A15C3D5C-7434-4774-9600-203C4793F632}" srcOrd="0" destOrd="0" presId="urn:microsoft.com/office/officeart/2005/8/layout/hierarchy3"/>
    <dgm:cxn modelId="{130A3E28-63CC-4404-865B-D2BA4D1E1620}" srcId="{978E6AD2-39B0-4289-8F6A-96D941EE00BE}" destId="{14A2CAEC-A1CA-4D83-AE8B-B1F368D7007A}" srcOrd="0" destOrd="0" parTransId="{4314F804-30B4-4C45-A234-8DE2B24DF412}" sibTransId="{D5FD97F8-BD23-469E-A0C6-8126CC94DFA3}"/>
    <dgm:cxn modelId="{8A644353-FEFE-453E-9546-2FB6F97CD45B}" type="presOf" srcId="{04750E7A-2E0B-47A1-95FA-E21A981488D1}" destId="{F4DA2840-00FA-4224-B316-9BE37B18E450}" srcOrd="0" destOrd="0" presId="urn:microsoft.com/office/officeart/2005/8/layout/hierarchy3"/>
    <dgm:cxn modelId="{97C5CBA4-1889-4475-8583-5FA9FAACC8C7}" type="presOf" srcId="{14A2CAEC-A1CA-4D83-AE8B-B1F368D7007A}" destId="{AD627320-A0BE-4BCB-8C37-94D9ED8C536E}" srcOrd="1" destOrd="0" presId="urn:microsoft.com/office/officeart/2005/8/layout/hierarchy3"/>
    <dgm:cxn modelId="{5B51A9D4-85EF-4468-9477-AAAC99D8CE0E}" type="presOf" srcId="{14A2CAEC-A1CA-4D83-AE8B-B1F368D7007A}" destId="{6200678E-9CF6-44B2-90F0-59E6737017E1}" srcOrd="0" destOrd="0" presId="urn:microsoft.com/office/officeart/2005/8/layout/hierarchy3"/>
    <dgm:cxn modelId="{CF53C720-CF79-46F7-9213-C238AFE24E74}" srcId="{14A2CAEC-A1CA-4D83-AE8B-B1F368D7007A}" destId="{196B16A8-0280-4CFC-AA4E-18AC5258C2AC}" srcOrd="0" destOrd="0" parTransId="{5CDB48E6-7185-402B-9ECE-5D578E6FD097}" sibTransId="{F88FA22A-C1D9-4F9A-8C0D-7008BE1F7227}"/>
    <dgm:cxn modelId="{EBBE2698-B799-4EC5-8C48-A276F98A11B4}" type="presOf" srcId="{400A8E5D-5450-4A9A-8B67-D31FAC6BC863}" destId="{7EDEA242-3286-4595-B5DD-4E89DA32CB56}" srcOrd="0" destOrd="0" presId="urn:microsoft.com/office/officeart/2005/8/layout/hierarchy3"/>
    <dgm:cxn modelId="{97A84DD0-600C-4313-8CAC-0C148EB55B78}" type="presOf" srcId="{0F0920BE-1C59-4C8B-A220-9A8550E4E296}" destId="{1232FC18-2D61-43AB-8DBE-A07091EDC1C5}" srcOrd="0" destOrd="0" presId="urn:microsoft.com/office/officeart/2005/8/layout/hierarchy3"/>
    <dgm:cxn modelId="{BA992DEA-B43E-4757-84D1-E5A26EE28BFB}" srcId="{14A2CAEC-A1CA-4D83-AE8B-B1F368D7007A}" destId="{400A8E5D-5450-4A9A-8B67-D31FAC6BC863}" srcOrd="1" destOrd="0" parTransId="{4C2A3B02-C81A-4BD3-8637-F835B1C62585}" sibTransId="{50716518-0549-49E7-8FFE-AD0FBBC88D3D}"/>
    <dgm:cxn modelId="{C0D2E785-BF2B-4468-AA77-B58A121F8D53}" type="presParOf" srcId="{422E8146-2D09-48CD-AC43-2275FFA39506}" destId="{C6517294-8AF3-49FA-963E-EE043D5FF07C}" srcOrd="0" destOrd="0" presId="urn:microsoft.com/office/officeart/2005/8/layout/hierarchy3"/>
    <dgm:cxn modelId="{05932645-2059-477B-A11B-00E97897377A}" type="presParOf" srcId="{C6517294-8AF3-49FA-963E-EE043D5FF07C}" destId="{076725C8-5A2B-4697-81C2-E2671AE600BB}" srcOrd="0" destOrd="0" presId="urn:microsoft.com/office/officeart/2005/8/layout/hierarchy3"/>
    <dgm:cxn modelId="{ADEBAEEE-3874-4AB9-A1E1-182D8364F456}" type="presParOf" srcId="{076725C8-5A2B-4697-81C2-E2671AE600BB}" destId="{6200678E-9CF6-44B2-90F0-59E6737017E1}" srcOrd="0" destOrd="0" presId="urn:microsoft.com/office/officeart/2005/8/layout/hierarchy3"/>
    <dgm:cxn modelId="{CF9362B3-2A8A-4DAF-8825-2B7054C2A76A}" type="presParOf" srcId="{076725C8-5A2B-4697-81C2-E2671AE600BB}" destId="{AD627320-A0BE-4BCB-8C37-94D9ED8C536E}" srcOrd="1" destOrd="0" presId="urn:microsoft.com/office/officeart/2005/8/layout/hierarchy3"/>
    <dgm:cxn modelId="{FCF5965E-9A8F-428F-90E7-4979F76F8309}" type="presParOf" srcId="{C6517294-8AF3-49FA-963E-EE043D5FF07C}" destId="{D19A2F5F-173C-4A44-8EA1-CB1E43ACB08F}" srcOrd="1" destOrd="0" presId="urn:microsoft.com/office/officeart/2005/8/layout/hierarchy3"/>
    <dgm:cxn modelId="{078C9D47-4EBB-4A84-B8ED-4E36FE37CB23}" type="presParOf" srcId="{D19A2F5F-173C-4A44-8EA1-CB1E43ACB08F}" destId="{B1B59825-67F3-4F1E-9806-FC3C62AC89D2}" srcOrd="0" destOrd="0" presId="urn:microsoft.com/office/officeart/2005/8/layout/hierarchy3"/>
    <dgm:cxn modelId="{4C63A654-A7D4-4290-A88F-C12FEB31DCD7}" type="presParOf" srcId="{D19A2F5F-173C-4A44-8EA1-CB1E43ACB08F}" destId="{1CC08EF4-CEE3-4300-8D0B-99354ECFA6FA}" srcOrd="1" destOrd="0" presId="urn:microsoft.com/office/officeart/2005/8/layout/hierarchy3"/>
    <dgm:cxn modelId="{A8458650-18A2-49A5-AAD6-E83FDBE71159}" type="presParOf" srcId="{D19A2F5F-173C-4A44-8EA1-CB1E43ACB08F}" destId="{A15C3D5C-7434-4774-9600-203C4793F632}" srcOrd="2" destOrd="0" presId="urn:microsoft.com/office/officeart/2005/8/layout/hierarchy3"/>
    <dgm:cxn modelId="{005F47B1-7618-4BA1-BECD-F099D24DF3BD}" type="presParOf" srcId="{D19A2F5F-173C-4A44-8EA1-CB1E43ACB08F}" destId="{7EDEA242-3286-4595-B5DD-4E89DA32CB56}" srcOrd="3" destOrd="0" presId="urn:microsoft.com/office/officeart/2005/8/layout/hierarchy3"/>
    <dgm:cxn modelId="{84B69291-8977-4DC3-BD2C-F6B7DA6B8F92}" type="presParOf" srcId="{D19A2F5F-173C-4A44-8EA1-CB1E43ACB08F}" destId="{1232FC18-2D61-43AB-8DBE-A07091EDC1C5}" srcOrd="4" destOrd="0" presId="urn:microsoft.com/office/officeart/2005/8/layout/hierarchy3"/>
    <dgm:cxn modelId="{5CF9BEE6-36B0-4671-9434-94B5E75F9215}" type="presParOf" srcId="{D19A2F5F-173C-4A44-8EA1-CB1E43ACB08F}" destId="{F4DA2840-00FA-4224-B316-9BE37B18E450}"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B4ADFF4-EE26-41C1-A1C6-8C1A499CAA77}"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ru-RU"/>
        </a:p>
      </dgm:t>
    </dgm:pt>
    <dgm:pt modelId="{21673178-622F-444A-904E-C75460C2C1FA}">
      <dgm:prSet phldrT="[Text]"/>
      <dgm:spPr/>
      <dgm:t>
        <a:bodyPr/>
        <a:lstStyle/>
        <a:p>
          <a:r>
            <a:rPr lang="uk-UA" dirty="0" smtClean="0"/>
            <a:t>1 кластер</a:t>
          </a:r>
          <a:endParaRPr lang="ru-RU" dirty="0"/>
        </a:p>
      </dgm:t>
    </dgm:pt>
    <dgm:pt modelId="{A55D3FEA-8828-4A1E-A651-47A5C7B87198}" type="parTrans" cxnId="{EC74B295-5EE2-485F-9E0B-5960F31C8EFE}">
      <dgm:prSet/>
      <dgm:spPr/>
      <dgm:t>
        <a:bodyPr/>
        <a:lstStyle/>
        <a:p>
          <a:endParaRPr lang="ru-RU"/>
        </a:p>
      </dgm:t>
    </dgm:pt>
    <dgm:pt modelId="{C2CE179C-F6A3-4658-8BE3-3E167D09D0F2}" type="sibTrans" cxnId="{EC74B295-5EE2-485F-9E0B-5960F31C8EFE}">
      <dgm:prSet/>
      <dgm:spPr/>
      <dgm:t>
        <a:bodyPr/>
        <a:lstStyle/>
        <a:p>
          <a:endParaRPr lang="ru-RU"/>
        </a:p>
      </dgm:t>
    </dgm:pt>
    <dgm:pt modelId="{72575C2C-4709-4540-8B4B-3B3DA9470585}">
      <dgm:prSet phldrT="[Text]"/>
      <dgm:spPr/>
      <dgm:t>
        <a:bodyPr/>
        <a:lstStyle/>
        <a:p>
          <a:r>
            <a:rPr lang="uk-UA" dirty="0" smtClean="0"/>
            <a:t>Банки з високим станом фінансової надійності та стабільності</a:t>
          </a:r>
          <a:endParaRPr lang="ru-RU" dirty="0"/>
        </a:p>
      </dgm:t>
    </dgm:pt>
    <dgm:pt modelId="{6A5D6B4B-51C9-4F7A-BDF5-F6923438DAA0}" type="parTrans" cxnId="{FBDECB3E-FC89-4029-8C1B-8C6E355776F1}">
      <dgm:prSet/>
      <dgm:spPr/>
      <dgm:t>
        <a:bodyPr/>
        <a:lstStyle/>
        <a:p>
          <a:endParaRPr lang="ru-RU"/>
        </a:p>
      </dgm:t>
    </dgm:pt>
    <dgm:pt modelId="{CCCB60D7-0D67-4D26-96F0-233126FFFE75}" type="sibTrans" cxnId="{FBDECB3E-FC89-4029-8C1B-8C6E355776F1}">
      <dgm:prSet/>
      <dgm:spPr/>
      <dgm:t>
        <a:bodyPr/>
        <a:lstStyle/>
        <a:p>
          <a:endParaRPr lang="ru-RU"/>
        </a:p>
      </dgm:t>
    </dgm:pt>
    <dgm:pt modelId="{3990A321-5A69-4AF2-8984-586EE227B8AE}">
      <dgm:prSet phldrT="[Text]"/>
      <dgm:spPr/>
      <dgm:t>
        <a:bodyPr/>
        <a:lstStyle/>
        <a:p>
          <a:r>
            <a:rPr lang="uk-UA" dirty="0" smtClean="0"/>
            <a:t>Банки з середнім станом фінансової надійності та стабільності</a:t>
          </a:r>
          <a:endParaRPr lang="ru-RU" dirty="0"/>
        </a:p>
      </dgm:t>
    </dgm:pt>
    <dgm:pt modelId="{AE36FE98-6ADE-482F-B098-2C35CBFD333E}" type="parTrans" cxnId="{8BBB1F0D-9396-4DA8-82C9-74F75F79869F}">
      <dgm:prSet/>
      <dgm:spPr/>
      <dgm:t>
        <a:bodyPr/>
        <a:lstStyle/>
        <a:p>
          <a:endParaRPr lang="ru-RU"/>
        </a:p>
      </dgm:t>
    </dgm:pt>
    <dgm:pt modelId="{F9056796-0A69-4311-9CD9-082FDC8BE559}" type="sibTrans" cxnId="{8BBB1F0D-9396-4DA8-82C9-74F75F79869F}">
      <dgm:prSet/>
      <dgm:spPr/>
      <dgm:t>
        <a:bodyPr/>
        <a:lstStyle/>
        <a:p>
          <a:endParaRPr lang="ru-RU"/>
        </a:p>
      </dgm:t>
    </dgm:pt>
    <dgm:pt modelId="{E71C6BF8-3625-4CF0-9A0C-A1C41B04B173}">
      <dgm:prSet phldrT="[Text]"/>
      <dgm:spPr/>
      <dgm:t>
        <a:bodyPr/>
        <a:lstStyle/>
        <a:p>
          <a:r>
            <a:rPr lang="uk-UA" dirty="0" smtClean="0"/>
            <a:t>3 кластер</a:t>
          </a:r>
          <a:endParaRPr lang="ru-RU" dirty="0"/>
        </a:p>
      </dgm:t>
    </dgm:pt>
    <dgm:pt modelId="{EB95DEF7-91D9-46D8-BCFD-1CB4B8A5E3CC}" type="parTrans" cxnId="{B8A83E7E-F567-4205-9E5F-DF6C91E26A77}">
      <dgm:prSet/>
      <dgm:spPr/>
      <dgm:t>
        <a:bodyPr/>
        <a:lstStyle/>
        <a:p>
          <a:endParaRPr lang="ru-RU"/>
        </a:p>
      </dgm:t>
    </dgm:pt>
    <dgm:pt modelId="{013C608B-9017-4429-8CE4-0EC9E3420338}" type="sibTrans" cxnId="{B8A83E7E-F567-4205-9E5F-DF6C91E26A77}">
      <dgm:prSet/>
      <dgm:spPr/>
      <dgm:t>
        <a:bodyPr/>
        <a:lstStyle/>
        <a:p>
          <a:endParaRPr lang="ru-RU"/>
        </a:p>
      </dgm:t>
    </dgm:pt>
    <dgm:pt modelId="{64CE6881-E61D-4D8F-A5B3-81F66EE1BA21}">
      <dgm:prSet phldrT="[Text]"/>
      <dgm:spPr/>
      <dgm:t>
        <a:bodyPr/>
        <a:lstStyle/>
        <a:p>
          <a:r>
            <a:rPr lang="uk-UA" dirty="0" smtClean="0"/>
            <a:t>Банки з низьким  станом фінансової надійності та стабільності</a:t>
          </a:r>
          <a:endParaRPr lang="ru-RU" dirty="0"/>
        </a:p>
      </dgm:t>
    </dgm:pt>
    <dgm:pt modelId="{C27FB4AE-1AE0-438F-99E1-F0B8E5C99FC2}" type="parTrans" cxnId="{A928B593-FA21-4C55-86C4-7072A83B4DF9}">
      <dgm:prSet/>
      <dgm:spPr/>
      <dgm:t>
        <a:bodyPr/>
        <a:lstStyle/>
        <a:p>
          <a:endParaRPr lang="ru-RU"/>
        </a:p>
      </dgm:t>
    </dgm:pt>
    <dgm:pt modelId="{0D1D6000-729F-4B70-B748-44BFD6804E0D}" type="sibTrans" cxnId="{A928B593-FA21-4C55-86C4-7072A83B4DF9}">
      <dgm:prSet/>
      <dgm:spPr/>
      <dgm:t>
        <a:bodyPr/>
        <a:lstStyle/>
        <a:p>
          <a:endParaRPr lang="ru-RU"/>
        </a:p>
      </dgm:t>
    </dgm:pt>
    <dgm:pt modelId="{DD4E32B8-6C7C-4C9A-B823-6B9CC0891C5B}">
      <dgm:prSet phldrT="[Text]"/>
      <dgm:spPr/>
      <dgm:t>
        <a:bodyPr/>
        <a:lstStyle/>
        <a:p>
          <a:r>
            <a:rPr lang="uk-UA" dirty="0" smtClean="0"/>
            <a:t>2 кластер</a:t>
          </a:r>
          <a:endParaRPr lang="ru-RU" dirty="0"/>
        </a:p>
      </dgm:t>
    </dgm:pt>
    <dgm:pt modelId="{8170C4B3-7B2A-40CA-AC7D-400C5802ACAF}" type="sibTrans" cxnId="{73FF8598-55F5-4D29-A3E1-6742B4BA25E6}">
      <dgm:prSet/>
      <dgm:spPr/>
      <dgm:t>
        <a:bodyPr/>
        <a:lstStyle/>
        <a:p>
          <a:endParaRPr lang="ru-RU"/>
        </a:p>
      </dgm:t>
    </dgm:pt>
    <dgm:pt modelId="{199953C5-9EB2-4FE9-A98F-E2594C230EEE}" type="parTrans" cxnId="{73FF8598-55F5-4D29-A3E1-6742B4BA25E6}">
      <dgm:prSet/>
      <dgm:spPr/>
      <dgm:t>
        <a:bodyPr/>
        <a:lstStyle/>
        <a:p>
          <a:endParaRPr lang="ru-RU"/>
        </a:p>
      </dgm:t>
    </dgm:pt>
    <dgm:pt modelId="{682E5E46-3D3B-49D5-BE9F-D52102E025EF}" type="pres">
      <dgm:prSet presAssocID="{BB4ADFF4-EE26-41C1-A1C6-8C1A499CAA77}" presName="linearFlow" presStyleCnt="0">
        <dgm:presLayoutVars>
          <dgm:dir/>
          <dgm:animLvl val="lvl"/>
          <dgm:resizeHandles val="exact"/>
        </dgm:presLayoutVars>
      </dgm:prSet>
      <dgm:spPr/>
      <dgm:t>
        <a:bodyPr/>
        <a:lstStyle/>
        <a:p>
          <a:endParaRPr lang="ru-RU"/>
        </a:p>
      </dgm:t>
    </dgm:pt>
    <dgm:pt modelId="{9E989DDB-F325-4686-94F5-AE76E38DB264}" type="pres">
      <dgm:prSet presAssocID="{21673178-622F-444A-904E-C75460C2C1FA}" presName="composite" presStyleCnt="0"/>
      <dgm:spPr/>
    </dgm:pt>
    <dgm:pt modelId="{5290A297-B8BF-4E1A-B767-D024C240B4DA}" type="pres">
      <dgm:prSet presAssocID="{21673178-622F-444A-904E-C75460C2C1FA}" presName="parentText" presStyleLbl="alignNode1" presStyleIdx="0" presStyleCnt="3">
        <dgm:presLayoutVars>
          <dgm:chMax val="1"/>
          <dgm:bulletEnabled val="1"/>
        </dgm:presLayoutVars>
      </dgm:prSet>
      <dgm:spPr/>
      <dgm:t>
        <a:bodyPr/>
        <a:lstStyle/>
        <a:p>
          <a:endParaRPr lang="ru-RU"/>
        </a:p>
      </dgm:t>
    </dgm:pt>
    <dgm:pt modelId="{CF6575F0-A521-4D6E-9B59-E6FFB87B9D26}" type="pres">
      <dgm:prSet presAssocID="{21673178-622F-444A-904E-C75460C2C1FA}" presName="descendantText" presStyleLbl="alignAcc1" presStyleIdx="0" presStyleCnt="3" custLinFactNeighborX="573" custLinFactNeighborY="2378">
        <dgm:presLayoutVars>
          <dgm:bulletEnabled val="1"/>
        </dgm:presLayoutVars>
      </dgm:prSet>
      <dgm:spPr/>
      <dgm:t>
        <a:bodyPr/>
        <a:lstStyle/>
        <a:p>
          <a:endParaRPr lang="ru-RU"/>
        </a:p>
      </dgm:t>
    </dgm:pt>
    <dgm:pt modelId="{0A4BA85E-37F8-4C19-BCBC-92F9195E1516}" type="pres">
      <dgm:prSet presAssocID="{C2CE179C-F6A3-4658-8BE3-3E167D09D0F2}" presName="sp" presStyleCnt="0"/>
      <dgm:spPr/>
    </dgm:pt>
    <dgm:pt modelId="{C99F895C-309B-4145-B5ED-EED43AF0B1E6}" type="pres">
      <dgm:prSet presAssocID="{DD4E32B8-6C7C-4C9A-B823-6B9CC0891C5B}" presName="composite" presStyleCnt="0"/>
      <dgm:spPr/>
    </dgm:pt>
    <dgm:pt modelId="{E5F6DF21-61E3-4389-8857-09B9D1BE6985}" type="pres">
      <dgm:prSet presAssocID="{DD4E32B8-6C7C-4C9A-B823-6B9CC0891C5B}" presName="parentText" presStyleLbl="alignNode1" presStyleIdx="1" presStyleCnt="3">
        <dgm:presLayoutVars>
          <dgm:chMax val="1"/>
          <dgm:bulletEnabled val="1"/>
        </dgm:presLayoutVars>
      </dgm:prSet>
      <dgm:spPr/>
      <dgm:t>
        <a:bodyPr/>
        <a:lstStyle/>
        <a:p>
          <a:endParaRPr lang="ru-RU"/>
        </a:p>
      </dgm:t>
    </dgm:pt>
    <dgm:pt modelId="{384F068A-2F4D-4A45-8C22-878D72142536}" type="pres">
      <dgm:prSet presAssocID="{DD4E32B8-6C7C-4C9A-B823-6B9CC0891C5B}" presName="descendantText" presStyleLbl="alignAcc1" presStyleIdx="1" presStyleCnt="3">
        <dgm:presLayoutVars>
          <dgm:bulletEnabled val="1"/>
        </dgm:presLayoutVars>
      </dgm:prSet>
      <dgm:spPr/>
      <dgm:t>
        <a:bodyPr/>
        <a:lstStyle/>
        <a:p>
          <a:endParaRPr lang="ru-RU"/>
        </a:p>
      </dgm:t>
    </dgm:pt>
    <dgm:pt modelId="{5343A968-E75C-4F93-87FC-59AF154B6BBB}" type="pres">
      <dgm:prSet presAssocID="{8170C4B3-7B2A-40CA-AC7D-400C5802ACAF}" presName="sp" presStyleCnt="0"/>
      <dgm:spPr/>
    </dgm:pt>
    <dgm:pt modelId="{43EA0D3E-86E3-45E9-8FD2-9EFD9BE6F7CD}" type="pres">
      <dgm:prSet presAssocID="{E71C6BF8-3625-4CF0-9A0C-A1C41B04B173}" presName="composite" presStyleCnt="0"/>
      <dgm:spPr/>
    </dgm:pt>
    <dgm:pt modelId="{03A45B64-860A-4F80-8538-B9CEDF280AFF}" type="pres">
      <dgm:prSet presAssocID="{E71C6BF8-3625-4CF0-9A0C-A1C41B04B173}" presName="parentText" presStyleLbl="alignNode1" presStyleIdx="2" presStyleCnt="3">
        <dgm:presLayoutVars>
          <dgm:chMax val="1"/>
          <dgm:bulletEnabled val="1"/>
        </dgm:presLayoutVars>
      </dgm:prSet>
      <dgm:spPr/>
      <dgm:t>
        <a:bodyPr/>
        <a:lstStyle/>
        <a:p>
          <a:endParaRPr lang="ru-RU"/>
        </a:p>
      </dgm:t>
    </dgm:pt>
    <dgm:pt modelId="{D29831E1-3FC8-4616-AF44-3D9BB50DC266}" type="pres">
      <dgm:prSet presAssocID="{E71C6BF8-3625-4CF0-9A0C-A1C41B04B173}" presName="descendantText" presStyleLbl="alignAcc1" presStyleIdx="2" presStyleCnt="3" custLinFactNeighborX="1887" custLinFactNeighborY="0">
        <dgm:presLayoutVars>
          <dgm:bulletEnabled val="1"/>
        </dgm:presLayoutVars>
      </dgm:prSet>
      <dgm:spPr/>
      <dgm:t>
        <a:bodyPr/>
        <a:lstStyle/>
        <a:p>
          <a:endParaRPr lang="ru-RU"/>
        </a:p>
      </dgm:t>
    </dgm:pt>
  </dgm:ptLst>
  <dgm:cxnLst>
    <dgm:cxn modelId="{F9125FB1-D99C-4760-B751-840022A1A620}" type="presOf" srcId="{64CE6881-E61D-4D8F-A5B3-81F66EE1BA21}" destId="{D29831E1-3FC8-4616-AF44-3D9BB50DC266}" srcOrd="0" destOrd="0" presId="urn:microsoft.com/office/officeart/2005/8/layout/chevron2"/>
    <dgm:cxn modelId="{EC74B295-5EE2-485F-9E0B-5960F31C8EFE}" srcId="{BB4ADFF4-EE26-41C1-A1C6-8C1A499CAA77}" destId="{21673178-622F-444A-904E-C75460C2C1FA}" srcOrd="0" destOrd="0" parTransId="{A55D3FEA-8828-4A1E-A651-47A5C7B87198}" sibTransId="{C2CE179C-F6A3-4658-8BE3-3E167D09D0F2}"/>
    <dgm:cxn modelId="{A928B593-FA21-4C55-86C4-7072A83B4DF9}" srcId="{E71C6BF8-3625-4CF0-9A0C-A1C41B04B173}" destId="{64CE6881-E61D-4D8F-A5B3-81F66EE1BA21}" srcOrd="0" destOrd="0" parTransId="{C27FB4AE-1AE0-438F-99E1-F0B8E5C99FC2}" sibTransId="{0D1D6000-729F-4B70-B748-44BFD6804E0D}"/>
    <dgm:cxn modelId="{154ECB3D-E62F-4C0C-B3AB-6C91B541E0CD}" type="presOf" srcId="{3990A321-5A69-4AF2-8984-586EE227B8AE}" destId="{384F068A-2F4D-4A45-8C22-878D72142536}" srcOrd="0" destOrd="0" presId="urn:microsoft.com/office/officeart/2005/8/layout/chevron2"/>
    <dgm:cxn modelId="{34959D95-A225-472E-962E-AEB5BF61EF62}" type="presOf" srcId="{21673178-622F-444A-904E-C75460C2C1FA}" destId="{5290A297-B8BF-4E1A-B767-D024C240B4DA}" srcOrd="0" destOrd="0" presId="urn:microsoft.com/office/officeart/2005/8/layout/chevron2"/>
    <dgm:cxn modelId="{8BBB1F0D-9396-4DA8-82C9-74F75F79869F}" srcId="{DD4E32B8-6C7C-4C9A-B823-6B9CC0891C5B}" destId="{3990A321-5A69-4AF2-8984-586EE227B8AE}" srcOrd="0" destOrd="0" parTransId="{AE36FE98-6ADE-482F-B098-2C35CBFD333E}" sibTransId="{F9056796-0A69-4311-9CD9-082FDC8BE559}"/>
    <dgm:cxn modelId="{B8A83E7E-F567-4205-9E5F-DF6C91E26A77}" srcId="{BB4ADFF4-EE26-41C1-A1C6-8C1A499CAA77}" destId="{E71C6BF8-3625-4CF0-9A0C-A1C41B04B173}" srcOrd="2" destOrd="0" parTransId="{EB95DEF7-91D9-46D8-BCFD-1CB4B8A5E3CC}" sibTransId="{013C608B-9017-4429-8CE4-0EC9E3420338}"/>
    <dgm:cxn modelId="{B3536A81-A013-4CF5-8854-9694C6A6C12A}" type="presOf" srcId="{DD4E32B8-6C7C-4C9A-B823-6B9CC0891C5B}" destId="{E5F6DF21-61E3-4389-8857-09B9D1BE6985}" srcOrd="0" destOrd="0" presId="urn:microsoft.com/office/officeart/2005/8/layout/chevron2"/>
    <dgm:cxn modelId="{D851BC57-B9CB-4669-AC9A-93C14A4F15D7}" type="presOf" srcId="{E71C6BF8-3625-4CF0-9A0C-A1C41B04B173}" destId="{03A45B64-860A-4F80-8538-B9CEDF280AFF}" srcOrd="0" destOrd="0" presId="urn:microsoft.com/office/officeart/2005/8/layout/chevron2"/>
    <dgm:cxn modelId="{73FF8598-55F5-4D29-A3E1-6742B4BA25E6}" srcId="{BB4ADFF4-EE26-41C1-A1C6-8C1A499CAA77}" destId="{DD4E32B8-6C7C-4C9A-B823-6B9CC0891C5B}" srcOrd="1" destOrd="0" parTransId="{199953C5-9EB2-4FE9-A98F-E2594C230EEE}" sibTransId="{8170C4B3-7B2A-40CA-AC7D-400C5802ACAF}"/>
    <dgm:cxn modelId="{E45864C5-9BB0-46F5-AC21-5B2DF86DFACD}" type="presOf" srcId="{BB4ADFF4-EE26-41C1-A1C6-8C1A499CAA77}" destId="{682E5E46-3D3B-49D5-BE9F-D52102E025EF}" srcOrd="0" destOrd="0" presId="urn:microsoft.com/office/officeart/2005/8/layout/chevron2"/>
    <dgm:cxn modelId="{0E306723-218C-4215-8E3E-7FBC924F29D6}" type="presOf" srcId="{72575C2C-4709-4540-8B4B-3B3DA9470585}" destId="{CF6575F0-A521-4D6E-9B59-E6FFB87B9D26}" srcOrd="0" destOrd="0" presId="urn:microsoft.com/office/officeart/2005/8/layout/chevron2"/>
    <dgm:cxn modelId="{FBDECB3E-FC89-4029-8C1B-8C6E355776F1}" srcId="{21673178-622F-444A-904E-C75460C2C1FA}" destId="{72575C2C-4709-4540-8B4B-3B3DA9470585}" srcOrd="0" destOrd="0" parTransId="{6A5D6B4B-51C9-4F7A-BDF5-F6923438DAA0}" sibTransId="{CCCB60D7-0D67-4D26-96F0-233126FFFE75}"/>
    <dgm:cxn modelId="{CCE5027D-64AD-4784-8DB7-37B47B0982C0}" type="presParOf" srcId="{682E5E46-3D3B-49D5-BE9F-D52102E025EF}" destId="{9E989DDB-F325-4686-94F5-AE76E38DB264}" srcOrd="0" destOrd="0" presId="urn:microsoft.com/office/officeart/2005/8/layout/chevron2"/>
    <dgm:cxn modelId="{030E0A56-0F81-4970-883F-5561230DD410}" type="presParOf" srcId="{9E989DDB-F325-4686-94F5-AE76E38DB264}" destId="{5290A297-B8BF-4E1A-B767-D024C240B4DA}" srcOrd="0" destOrd="0" presId="urn:microsoft.com/office/officeart/2005/8/layout/chevron2"/>
    <dgm:cxn modelId="{7EE98882-A6B8-4466-8B6F-5D13660D243E}" type="presParOf" srcId="{9E989DDB-F325-4686-94F5-AE76E38DB264}" destId="{CF6575F0-A521-4D6E-9B59-E6FFB87B9D26}" srcOrd="1" destOrd="0" presId="urn:microsoft.com/office/officeart/2005/8/layout/chevron2"/>
    <dgm:cxn modelId="{AE71A81D-0442-4772-AF3A-08118E473177}" type="presParOf" srcId="{682E5E46-3D3B-49D5-BE9F-D52102E025EF}" destId="{0A4BA85E-37F8-4C19-BCBC-92F9195E1516}" srcOrd="1" destOrd="0" presId="urn:microsoft.com/office/officeart/2005/8/layout/chevron2"/>
    <dgm:cxn modelId="{82A49696-AF2C-466E-8786-A95A7C39FE02}" type="presParOf" srcId="{682E5E46-3D3B-49D5-BE9F-D52102E025EF}" destId="{C99F895C-309B-4145-B5ED-EED43AF0B1E6}" srcOrd="2" destOrd="0" presId="urn:microsoft.com/office/officeart/2005/8/layout/chevron2"/>
    <dgm:cxn modelId="{B5574EE5-FA07-4BAC-A7CD-5681FD0BB3D3}" type="presParOf" srcId="{C99F895C-309B-4145-B5ED-EED43AF0B1E6}" destId="{E5F6DF21-61E3-4389-8857-09B9D1BE6985}" srcOrd="0" destOrd="0" presId="urn:microsoft.com/office/officeart/2005/8/layout/chevron2"/>
    <dgm:cxn modelId="{B1BB9457-31DD-4AA0-9E33-27524B88C440}" type="presParOf" srcId="{C99F895C-309B-4145-B5ED-EED43AF0B1E6}" destId="{384F068A-2F4D-4A45-8C22-878D72142536}" srcOrd="1" destOrd="0" presId="urn:microsoft.com/office/officeart/2005/8/layout/chevron2"/>
    <dgm:cxn modelId="{7C3C2738-D167-46C6-8715-88A28AF02DF4}" type="presParOf" srcId="{682E5E46-3D3B-49D5-BE9F-D52102E025EF}" destId="{5343A968-E75C-4F93-87FC-59AF154B6BBB}" srcOrd="3" destOrd="0" presId="urn:microsoft.com/office/officeart/2005/8/layout/chevron2"/>
    <dgm:cxn modelId="{0E5D9FE9-2CB2-472B-AA23-C15F9A6FD000}" type="presParOf" srcId="{682E5E46-3D3B-49D5-BE9F-D52102E025EF}" destId="{43EA0D3E-86E3-45E9-8FD2-9EFD9BE6F7CD}" srcOrd="4" destOrd="0" presId="urn:microsoft.com/office/officeart/2005/8/layout/chevron2"/>
    <dgm:cxn modelId="{652D1D0A-7413-4C52-BEB4-A7FCE19AB462}" type="presParOf" srcId="{43EA0D3E-86E3-45E9-8FD2-9EFD9BE6F7CD}" destId="{03A45B64-860A-4F80-8538-B9CEDF280AFF}" srcOrd="0" destOrd="0" presId="urn:microsoft.com/office/officeart/2005/8/layout/chevron2"/>
    <dgm:cxn modelId="{3774922D-A6F4-4C9C-9DD5-646E4A7DEE59}" type="presParOf" srcId="{43EA0D3E-86E3-45E9-8FD2-9EFD9BE6F7CD}" destId="{D29831E1-3FC8-4616-AF44-3D9BB50DC266}"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BF3080B-EF78-4D1D-A601-D473B24F3DFB}" type="doc">
      <dgm:prSet loTypeId="urn:microsoft.com/office/officeart/2005/8/layout/process2" loCatId="process" qsTypeId="urn:microsoft.com/office/officeart/2005/8/quickstyle/simple1" qsCatId="simple" csTypeId="urn:microsoft.com/office/officeart/2005/8/colors/accent1_2" csCatId="accent1" phldr="1"/>
      <dgm:spPr/>
      <dgm:t>
        <a:bodyPr/>
        <a:lstStyle/>
        <a:p>
          <a:endParaRPr lang="ru-RU"/>
        </a:p>
      </dgm:t>
    </dgm:pt>
    <dgm:pt modelId="{47A48905-3269-47A1-94CB-B9DD32AEB6EF}">
      <dgm:prSet phldrT="[Text]"/>
      <dgm:spPr/>
      <dgm:t>
        <a:bodyPr/>
        <a:lstStyle/>
        <a:p>
          <a:r>
            <a:rPr lang="uk-UA" dirty="0" smtClean="0"/>
            <a:t>Стандартизація вхідних </a:t>
          </a:r>
          <a:r>
            <a:rPr lang="uk-UA" dirty="0" err="1" smtClean="0"/>
            <a:t>данних</a:t>
          </a:r>
          <a:endParaRPr lang="ru-RU" dirty="0"/>
        </a:p>
      </dgm:t>
    </dgm:pt>
    <dgm:pt modelId="{43BD8CB4-37A4-4977-9822-656792FC437F}" type="parTrans" cxnId="{50749281-A0D7-49A2-857A-80EC1C82B10F}">
      <dgm:prSet/>
      <dgm:spPr/>
      <dgm:t>
        <a:bodyPr/>
        <a:lstStyle/>
        <a:p>
          <a:endParaRPr lang="ru-RU"/>
        </a:p>
      </dgm:t>
    </dgm:pt>
    <dgm:pt modelId="{B932A1A7-5309-45DC-A312-B5A43C28289C}" type="sibTrans" cxnId="{50749281-A0D7-49A2-857A-80EC1C82B10F}">
      <dgm:prSet/>
      <dgm:spPr/>
      <dgm:t>
        <a:bodyPr/>
        <a:lstStyle/>
        <a:p>
          <a:endParaRPr lang="ru-RU"/>
        </a:p>
      </dgm:t>
    </dgm:pt>
    <dgm:pt modelId="{F7F42640-D849-4203-8120-1D5A10D74E93}">
      <dgm:prSet phldrT="[Text]"/>
      <dgm:spPr/>
      <dgm:t>
        <a:bodyPr/>
        <a:lstStyle/>
        <a:p>
          <a:r>
            <a:rPr lang="ru-RU" dirty="0" err="1" smtClean="0"/>
            <a:t>Побудова</a:t>
          </a:r>
          <a:r>
            <a:rPr lang="ru-RU" dirty="0" smtClean="0"/>
            <a:t> </a:t>
          </a:r>
          <a:r>
            <a:rPr lang="ru-RU" dirty="0" err="1" smtClean="0"/>
            <a:t>дендрограми</a:t>
          </a:r>
          <a:r>
            <a:rPr lang="ru-RU" dirty="0" smtClean="0"/>
            <a:t> </a:t>
          </a:r>
          <a:r>
            <a:rPr lang="ru-RU" dirty="0" err="1" smtClean="0"/>
            <a:t>класифікації</a:t>
          </a:r>
          <a:r>
            <a:rPr lang="ru-RU" dirty="0" smtClean="0"/>
            <a:t> за методом Уорда </a:t>
          </a:r>
          <a:endParaRPr lang="ru-RU" dirty="0"/>
        </a:p>
      </dgm:t>
    </dgm:pt>
    <dgm:pt modelId="{6F71BD84-93A7-4C85-AB60-001081FFECA5}" type="parTrans" cxnId="{A6D2DB4B-5908-4F1A-9ECE-4AD54EF1E8C2}">
      <dgm:prSet/>
      <dgm:spPr/>
      <dgm:t>
        <a:bodyPr/>
        <a:lstStyle/>
        <a:p>
          <a:endParaRPr lang="ru-RU"/>
        </a:p>
      </dgm:t>
    </dgm:pt>
    <dgm:pt modelId="{801BE885-2480-4FC1-A37F-6CABFD354B2E}" type="sibTrans" cxnId="{A6D2DB4B-5908-4F1A-9ECE-4AD54EF1E8C2}">
      <dgm:prSet/>
      <dgm:spPr/>
      <dgm:t>
        <a:bodyPr/>
        <a:lstStyle/>
        <a:p>
          <a:endParaRPr lang="ru-RU"/>
        </a:p>
      </dgm:t>
    </dgm:pt>
    <dgm:pt modelId="{8B37F8AE-EE89-4E46-BD67-D434BC87A6F3}">
      <dgm:prSet phldrT="[Text]"/>
      <dgm:spPr/>
      <dgm:t>
        <a:bodyPr/>
        <a:lstStyle/>
        <a:p>
          <a:r>
            <a:rPr lang="ru-RU" dirty="0" err="1" smtClean="0"/>
            <a:t>Визначення</a:t>
          </a:r>
          <a:r>
            <a:rPr lang="ru-RU" dirty="0" smtClean="0"/>
            <a:t> </a:t>
          </a:r>
          <a:r>
            <a:rPr lang="ru-RU" dirty="0" err="1" smtClean="0"/>
            <a:t>Евклідових</a:t>
          </a:r>
          <a:r>
            <a:rPr lang="ru-RU" dirty="0" smtClean="0"/>
            <a:t> </a:t>
          </a:r>
          <a:r>
            <a:rPr lang="ru-RU" dirty="0" err="1" smtClean="0"/>
            <a:t>відстаней</a:t>
          </a:r>
          <a:r>
            <a:rPr lang="ru-RU" dirty="0" smtClean="0"/>
            <a:t> </a:t>
          </a:r>
          <a:r>
            <a:rPr lang="ru-RU" dirty="0" err="1" smtClean="0"/>
            <a:t>між</a:t>
          </a:r>
          <a:r>
            <a:rPr lang="ru-RU" dirty="0" smtClean="0"/>
            <a:t> кластерами, за </a:t>
          </a:r>
          <a:r>
            <a:rPr lang="ru-RU" dirty="0" err="1" smtClean="0"/>
            <a:t>допомогою</a:t>
          </a:r>
          <a:r>
            <a:rPr lang="ru-RU" dirty="0" smtClean="0"/>
            <a:t> методу k-</a:t>
          </a:r>
          <a:r>
            <a:rPr lang="ru-RU" dirty="0" err="1" smtClean="0"/>
            <a:t>середніх</a:t>
          </a:r>
          <a:endParaRPr lang="ru-RU" dirty="0"/>
        </a:p>
      </dgm:t>
    </dgm:pt>
    <dgm:pt modelId="{5A0048F2-2462-4FBA-AD09-A62CD7D85B4C}" type="parTrans" cxnId="{D551274E-B1BE-4D31-B80C-5A2623AA3D12}">
      <dgm:prSet/>
      <dgm:spPr/>
      <dgm:t>
        <a:bodyPr/>
        <a:lstStyle/>
        <a:p>
          <a:endParaRPr lang="ru-RU"/>
        </a:p>
      </dgm:t>
    </dgm:pt>
    <dgm:pt modelId="{BDC42030-2D58-4B73-8E95-891AB0F8B7AE}" type="sibTrans" cxnId="{D551274E-B1BE-4D31-B80C-5A2623AA3D12}">
      <dgm:prSet/>
      <dgm:spPr/>
      <dgm:t>
        <a:bodyPr/>
        <a:lstStyle/>
        <a:p>
          <a:endParaRPr lang="ru-RU"/>
        </a:p>
      </dgm:t>
    </dgm:pt>
    <dgm:pt modelId="{47212E6A-8420-4C6E-9C06-BE7787649CBD}">
      <dgm:prSet phldrT="[Text]"/>
      <dgm:spPr/>
      <dgm:t>
        <a:bodyPr/>
        <a:lstStyle/>
        <a:p>
          <a:r>
            <a:rPr lang="ru-RU" dirty="0" err="1" smtClean="0"/>
            <a:t>Оцінка</a:t>
          </a:r>
          <a:r>
            <a:rPr lang="ru-RU" dirty="0" smtClean="0"/>
            <a:t> </a:t>
          </a:r>
          <a:r>
            <a:rPr lang="ru-RU" dirty="0" err="1" smtClean="0"/>
            <a:t>якості</a:t>
          </a:r>
          <a:r>
            <a:rPr lang="ru-RU" dirty="0" smtClean="0"/>
            <a:t> </a:t>
          </a:r>
          <a:r>
            <a:rPr lang="ru-RU" dirty="0" err="1" smtClean="0"/>
            <a:t>показників</a:t>
          </a:r>
          <a:r>
            <a:rPr lang="ru-RU" dirty="0" smtClean="0"/>
            <a:t> та </a:t>
          </a:r>
          <a:r>
            <a:rPr lang="uk-UA" dirty="0" err="1" smtClean="0"/>
            <a:t>кластеризації</a:t>
          </a:r>
          <a:r>
            <a:rPr lang="uk-UA" dirty="0" smtClean="0"/>
            <a:t> </a:t>
          </a:r>
          <a:r>
            <a:rPr lang="uk-UA" dirty="0" err="1" smtClean="0"/>
            <a:t>вцілому</a:t>
          </a:r>
          <a:endParaRPr lang="ru-RU" dirty="0"/>
        </a:p>
      </dgm:t>
    </dgm:pt>
    <dgm:pt modelId="{E578219D-307C-4EFC-BF73-02ADDE42C5C6}" type="parTrans" cxnId="{4B3B3EED-16F6-41C1-80BD-3A68D17370A3}">
      <dgm:prSet/>
      <dgm:spPr/>
      <dgm:t>
        <a:bodyPr/>
        <a:lstStyle/>
        <a:p>
          <a:endParaRPr lang="ru-RU"/>
        </a:p>
      </dgm:t>
    </dgm:pt>
    <dgm:pt modelId="{CDE69E00-BC33-4B9F-8FD7-0F1D67CBCB3A}" type="sibTrans" cxnId="{4B3B3EED-16F6-41C1-80BD-3A68D17370A3}">
      <dgm:prSet/>
      <dgm:spPr/>
      <dgm:t>
        <a:bodyPr/>
        <a:lstStyle/>
        <a:p>
          <a:endParaRPr lang="ru-RU"/>
        </a:p>
      </dgm:t>
    </dgm:pt>
    <dgm:pt modelId="{7A8B0A46-6DD1-4501-9222-35151CBBC458}">
      <dgm:prSet phldrT="[Text]"/>
      <dgm:spPr/>
      <dgm:t>
        <a:bodyPr/>
        <a:lstStyle/>
        <a:p>
          <a:r>
            <a:rPr lang="ru-RU" dirty="0" err="1" smtClean="0"/>
            <a:t>Побудова</a:t>
          </a:r>
          <a:r>
            <a:rPr lang="ru-RU" dirty="0" smtClean="0"/>
            <a:t> </a:t>
          </a:r>
          <a:r>
            <a:rPr lang="ru-RU" dirty="0" err="1" smtClean="0"/>
            <a:t>графіку</a:t>
          </a:r>
          <a:r>
            <a:rPr lang="ru-RU" dirty="0" smtClean="0"/>
            <a:t> </a:t>
          </a:r>
          <a:r>
            <a:rPr lang="ru-RU" dirty="0" err="1" smtClean="0"/>
            <a:t>середніх</a:t>
          </a:r>
          <a:endParaRPr lang="ru-RU" dirty="0"/>
        </a:p>
      </dgm:t>
    </dgm:pt>
    <dgm:pt modelId="{F4E77C28-E889-4EE7-A319-19DAE575DB79}" type="parTrans" cxnId="{64E4B708-217B-4D98-9ECA-06EB59D06C70}">
      <dgm:prSet/>
      <dgm:spPr/>
      <dgm:t>
        <a:bodyPr/>
        <a:lstStyle/>
        <a:p>
          <a:endParaRPr lang="ru-RU"/>
        </a:p>
      </dgm:t>
    </dgm:pt>
    <dgm:pt modelId="{142457AE-41E1-45B4-A485-76835023BDF9}" type="sibTrans" cxnId="{64E4B708-217B-4D98-9ECA-06EB59D06C70}">
      <dgm:prSet/>
      <dgm:spPr/>
      <dgm:t>
        <a:bodyPr/>
        <a:lstStyle/>
        <a:p>
          <a:endParaRPr lang="ru-RU"/>
        </a:p>
      </dgm:t>
    </dgm:pt>
    <dgm:pt modelId="{3035F56A-5C60-4C8D-AD7A-03072605BD71}">
      <dgm:prSet/>
      <dgm:spPr/>
      <dgm:t>
        <a:bodyPr/>
        <a:lstStyle/>
        <a:p>
          <a:r>
            <a:rPr lang="ru-RU" dirty="0" smtClean="0"/>
            <a:t>Результат - </a:t>
          </a:r>
          <a:r>
            <a:rPr lang="ru-RU" dirty="0" err="1" smtClean="0"/>
            <a:t>групування</a:t>
          </a:r>
          <a:r>
            <a:rPr lang="ru-RU" dirty="0" smtClean="0"/>
            <a:t> </a:t>
          </a:r>
          <a:r>
            <a:rPr lang="ru-RU" dirty="0" err="1" smtClean="0"/>
            <a:t>банків</a:t>
          </a:r>
          <a:r>
            <a:rPr lang="ru-RU" dirty="0" smtClean="0"/>
            <a:t> у </a:t>
          </a:r>
          <a:r>
            <a:rPr lang="ru-RU" dirty="0" err="1" smtClean="0"/>
            <a:t>кластери</a:t>
          </a:r>
          <a:r>
            <a:rPr lang="ru-RU" dirty="0" smtClean="0"/>
            <a:t> </a:t>
          </a:r>
          <a:endParaRPr lang="ru-RU" dirty="0"/>
        </a:p>
      </dgm:t>
    </dgm:pt>
    <dgm:pt modelId="{1E7757FB-95BC-42FC-8B19-81834FBC574A}" type="parTrans" cxnId="{7E4DE158-D5DB-4730-9096-F399D375CA7A}">
      <dgm:prSet/>
      <dgm:spPr/>
      <dgm:t>
        <a:bodyPr/>
        <a:lstStyle/>
        <a:p>
          <a:endParaRPr lang="ru-RU"/>
        </a:p>
      </dgm:t>
    </dgm:pt>
    <dgm:pt modelId="{CA63BB5F-D646-4CCA-8AB1-D4A239FD4B4F}" type="sibTrans" cxnId="{7E4DE158-D5DB-4730-9096-F399D375CA7A}">
      <dgm:prSet/>
      <dgm:spPr/>
      <dgm:t>
        <a:bodyPr/>
        <a:lstStyle/>
        <a:p>
          <a:endParaRPr lang="ru-RU"/>
        </a:p>
      </dgm:t>
    </dgm:pt>
    <dgm:pt modelId="{944DA672-D8D3-4570-8424-56183494789A}" type="pres">
      <dgm:prSet presAssocID="{DBF3080B-EF78-4D1D-A601-D473B24F3DFB}" presName="linearFlow" presStyleCnt="0">
        <dgm:presLayoutVars>
          <dgm:resizeHandles val="exact"/>
        </dgm:presLayoutVars>
      </dgm:prSet>
      <dgm:spPr/>
      <dgm:t>
        <a:bodyPr/>
        <a:lstStyle/>
        <a:p>
          <a:endParaRPr lang="ru-RU"/>
        </a:p>
      </dgm:t>
    </dgm:pt>
    <dgm:pt modelId="{2C99249B-791C-42A0-802B-74DE0239DA72}" type="pres">
      <dgm:prSet presAssocID="{47A48905-3269-47A1-94CB-B9DD32AEB6EF}" presName="node" presStyleLbl="node1" presStyleIdx="0" presStyleCnt="6">
        <dgm:presLayoutVars>
          <dgm:bulletEnabled val="1"/>
        </dgm:presLayoutVars>
      </dgm:prSet>
      <dgm:spPr/>
      <dgm:t>
        <a:bodyPr/>
        <a:lstStyle/>
        <a:p>
          <a:endParaRPr lang="ru-RU"/>
        </a:p>
      </dgm:t>
    </dgm:pt>
    <dgm:pt modelId="{08792B1E-DCCD-456F-B131-F0FA7BEF84C7}" type="pres">
      <dgm:prSet presAssocID="{B932A1A7-5309-45DC-A312-B5A43C28289C}" presName="sibTrans" presStyleLbl="sibTrans2D1" presStyleIdx="0" presStyleCnt="5"/>
      <dgm:spPr/>
      <dgm:t>
        <a:bodyPr/>
        <a:lstStyle/>
        <a:p>
          <a:endParaRPr lang="ru-RU"/>
        </a:p>
      </dgm:t>
    </dgm:pt>
    <dgm:pt modelId="{FBE7BB81-9262-4DB5-8794-0C38C85001D8}" type="pres">
      <dgm:prSet presAssocID="{B932A1A7-5309-45DC-A312-B5A43C28289C}" presName="connectorText" presStyleLbl="sibTrans2D1" presStyleIdx="0" presStyleCnt="5"/>
      <dgm:spPr/>
      <dgm:t>
        <a:bodyPr/>
        <a:lstStyle/>
        <a:p>
          <a:endParaRPr lang="ru-RU"/>
        </a:p>
      </dgm:t>
    </dgm:pt>
    <dgm:pt modelId="{94E89AE5-96AB-4ACE-9BCA-6087FC4DC9DD}" type="pres">
      <dgm:prSet presAssocID="{F7F42640-D849-4203-8120-1D5A10D74E93}" presName="node" presStyleLbl="node1" presStyleIdx="1" presStyleCnt="6">
        <dgm:presLayoutVars>
          <dgm:bulletEnabled val="1"/>
        </dgm:presLayoutVars>
      </dgm:prSet>
      <dgm:spPr/>
      <dgm:t>
        <a:bodyPr/>
        <a:lstStyle/>
        <a:p>
          <a:endParaRPr lang="ru-RU"/>
        </a:p>
      </dgm:t>
    </dgm:pt>
    <dgm:pt modelId="{87783C29-7689-4029-944C-6486C58ADEE3}" type="pres">
      <dgm:prSet presAssocID="{801BE885-2480-4FC1-A37F-6CABFD354B2E}" presName="sibTrans" presStyleLbl="sibTrans2D1" presStyleIdx="1" presStyleCnt="5"/>
      <dgm:spPr/>
      <dgm:t>
        <a:bodyPr/>
        <a:lstStyle/>
        <a:p>
          <a:endParaRPr lang="ru-RU"/>
        </a:p>
      </dgm:t>
    </dgm:pt>
    <dgm:pt modelId="{1E01F7F9-6C7B-43AE-86A3-B3C3C621BB26}" type="pres">
      <dgm:prSet presAssocID="{801BE885-2480-4FC1-A37F-6CABFD354B2E}" presName="connectorText" presStyleLbl="sibTrans2D1" presStyleIdx="1" presStyleCnt="5"/>
      <dgm:spPr/>
      <dgm:t>
        <a:bodyPr/>
        <a:lstStyle/>
        <a:p>
          <a:endParaRPr lang="ru-RU"/>
        </a:p>
      </dgm:t>
    </dgm:pt>
    <dgm:pt modelId="{D74C510F-C97F-46F0-8FAB-03D1CD4B6F92}" type="pres">
      <dgm:prSet presAssocID="{8B37F8AE-EE89-4E46-BD67-D434BC87A6F3}" presName="node" presStyleLbl="node1" presStyleIdx="2" presStyleCnt="6">
        <dgm:presLayoutVars>
          <dgm:bulletEnabled val="1"/>
        </dgm:presLayoutVars>
      </dgm:prSet>
      <dgm:spPr/>
      <dgm:t>
        <a:bodyPr/>
        <a:lstStyle/>
        <a:p>
          <a:endParaRPr lang="ru-RU"/>
        </a:p>
      </dgm:t>
    </dgm:pt>
    <dgm:pt modelId="{ECA62F34-B3D2-423B-A8C3-59CA58918771}" type="pres">
      <dgm:prSet presAssocID="{BDC42030-2D58-4B73-8E95-891AB0F8B7AE}" presName="sibTrans" presStyleLbl="sibTrans2D1" presStyleIdx="2" presStyleCnt="5"/>
      <dgm:spPr/>
      <dgm:t>
        <a:bodyPr/>
        <a:lstStyle/>
        <a:p>
          <a:endParaRPr lang="ru-RU"/>
        </a:p>
      </dgm:t>
    </dgm:pt>
    <dgm:pt modelId="{A34C24A1-D6BC-4FCE-B5C2-70CEECEB1947}" type="pres">
      <dgm:prSet presAssocID="{BDC42030-2D58-4B73-8E95-891AB0F8B7AE}" presName="connectorText" presStyleLbl="sibTrans2D1" presStyleIdx="2" presStyleCnt="5"/>
      <dgm:spPr/>
      <dgm:t>
        <a:bodyPr/>
        <a:lstStyle/>
        <a:p>
          <a:endParaRPr lang="ru-RU"/>
        </a:p>
      </dgm:t>
    </dgm:pt>
    <dgm:pt modelId="{E6FCCC9A-D0E2-42D2-A767-C2F7299A49A8}" type="pres">
      <dgm:prSet presAssocID="{47212E6A-8420-4C6E-9C06-BE7787649CBD}" presName="node" presStyleLbl="node1" presStyleIdx="3" presStyleCnt="6">
        <dgm:presLayoutVars>
          <dgm:bulletEnabled val="1"/>
        </dgm:presLayoutVars>
      </dgm:prSet>
      <dgm:spPr/>
      <dgm:t>
        <a:bodyPr/>
        <a:lstStyle/>
        <a:p>
          <a:endParaRPr lang="ru-RU"/>
        </a:p>
      </dgm:t>
    </dgm:pt>
    <dgm:pt modelId="{36BDCD79-54B2-4744-9523-BA6E61B96792}" type="pres">
      <dgm:prSet presAssocID="{CDE69E00-BC33-4B9F-8FD7-0F1D67CBCB3A}" presName="sibTrans" presStyleLbl="sibTrans2D1" presStyleIdx="3" presStyleCnt="5"/>
      <dgm:spPr/>
      <dgm:t>
        <a:bodyPr/>
        <a:lstStyle/>
        <a:p>
          <a:endParaRPr lang="ru-RU"/>
        </a:p>
      </dgm:t>
    </dgm:pt>
    <dgm:pt modelId="{1C999DBC-C125-433B-BA30-59896E673469}" type="pres">
      <dgm:prSet presAssocID="{CDE69E00-BC33-4B9F-8FD7-0F1D67CBCB3A}" presName="connectorText" presStyleLbl="sibTrans2D1" presStyleIdx="3" presStyleCnt="5"/>
      <dgm:spPr/>
      <dgm:t>
        <a:bodyPr/>
        <a:lstStyle/>
        <a:p>
          <a:endParaRPr lang="ru-RU"/>
        </a:p>
      </dgm:t>
    </dgm:pt>
    <dgm:pt modelId="{D054F1CC-6878-4E86-B39B-A399ECC3A7F6}" type="pres">
      <dgm:prSet presAssocID="{7A8B0A46-6DD1-4501-9222-35151CBBC458}" presName="node" presStyleLbl="node1" presStyleIdx="4" presStyleCnt="6">
        <dgm:presLayoutVars>
          <dgm:bulletEnabled val="1"/>
        </dgm:presLayoutVars>
      </dgm:prSet>
      <dgm:spPr/>
      <dgm:t>
        <a:bodyPr/>
        <a:lstStyle/>
        <a:p>
          <a:endParaRPr lang="ru-RU"/>
        </a:p>
      </dgm:t>
    </dgm:pt>
    <dgm:pt modelId="{D59C0186-CC99-4AEA-B83C-BC16C02BDA6B}" type="pres">
      <dgm:prSet presAssocID="{142457AE-41E1-45B4-A485-76835023BDF9}" presName="sibTrans" presStyleLbl="sibTrans2D1" presStyleIdx="4" presStyleCnt="5"/>
      <dgm:spPr/>
      <dgm:t>
        <a:bodyPr/>
        <a:lstStyle/>
        <a:p>
          <a:endParaRPr lang="ru-RU"/>
        </a:p>
      </dgm:t>
    </dgm:pt>
    <dgm:pt modelId="{F2803A4C-36B5-406D-81AC-A98F1F121DC3}" type="pres">
      <dgm:prSet presAssocID="{142457AE-41E1-45B4-A485-76835023BDF9}" presName="connectorText" presStyleLbl="sibTrans2D1" presStyleIdx="4" presStyleCnt="5"/>
      <dgm:spPr/>
      <dgm:t>
        <a:bodyPr/>
        <a:lstStyle/>
        <a:p>
          <a:endParaRPr lang="ru-RU"/>
        </a:p>
      </dgm:t>
    </dgm:pt>
    <dgm:pt modelId="{F0C4461C-92C2-42D6-9D76-520995B86802}" type="pres">
      <dgm:prSet presAssocID="{3035F56A-5C60-4C8D-AD7A-03072605BD71}" presName="node" presStyleLbl="node1" presStyleIdx="5" presStyleCnt="6">
        <dgm:presLayoutVars>
          <dgm:bulletEnabled val="1"/>
        </dgm:presLayoutVars>
      </dgm:prSet>
      <dgm:spPr/>
      <dgm:t>
        <a:bodyPr/>
        <a:lstStyle/>
        <a:p>
          <a:endParaRPr lang="ru-RU"/>
        </a:p>
      </dgm:t>
    </dgm:pt>
  </dgm:ptLst>
  <dgm:cxnLst>
    <dgm:cxn modelId="{693A2DB6-450A-44E1-A5F1-939EA1429458}" type="presOf" srcId="{47A48905-3269-47A1-94CB-B9DD32AEB6EF}" destId="{2C99249B-791C-42A0-802B-74DE0239DA72}" srcOrd="0" destOrd="0" presId="urn:microsoft.com/office/officeart/2005/8/layout/process2"/>
    <dgm:cxn modelId="{8B880870-DFB8-4D50-B68D-FC8840C65C20}" type="presOf" srcId="{142457AE-41E1-45B4-A485-76835023BDF9}" destId="{F2803A4C-36B5-406D-81AC-A98F1F121DC3}" srcOrd="1" destOrd="0" presId="urn:microsoft.com/office/officeart/2005/8/layout/process2"/>
    <dgm:cxn modelId="{25892B5E-A28A-4218-8AC7-9E0136C3A261}" type="presOf" srcId="{BDC42030-2D58-4B73-8E95-891AB0F8B7AE}" destId="{A34C24A1-D6BC-4FCE-B5C2-70CEECEB1947}" srcOrd="1" destOrd="0" presId="urn:microsoft.com/office/officeart/2005/8/layout/process2"/>
    <dgm:cxn modelId="{0700AC0F-DA6B-4EBE-9A28-481CD475BD8D}" type="presOf" srcId="{7A8B0A46-6DD1-4501-9222-35151CBBC458}" destId="{D054F1CC-6878-4E86-B39B-A399ECC3A7F6}" srcOrd="0" destOrd="0" presId="urn:microsoft.com/office/officeart/2005/8/layout/process2"/>
    <dgm:cxn modelId="{E0902356-DF68-4ED5-AE90-B08EE3820843}" type="presOf" srcId="{DBF3080B-EF78-4D1D-A601-D473B24F3DFB}" destId="{944DA672-D8D3-4570-8424-56183494789A}" srcOrd="0" destOrd="0" presId="urn:microsoft.com/office/officeart/2005/8/layout/process2"/>
    <dgm:cxn modelId="{50749281-A0D7-49A2-857A-80EC1C82B10F}" srcId="{DBF3080B-EF78-4D1D-A601-D473B24F3DFB}" destId="{47A48905-3269-47A1-94CB-B9DD32AEB6EF}" srcOrd="0" destOrd="0" parTransId="{43BD8CB4-37A4-4977-9822-656792FC437F}" sibTransId="{B932A1A7-5309-45DC-A312-B5A43C28289C}"/>
    <dgm:cxn modelId="{4B3B3EED-16F6-41C1-80BD-3A68D17370A3}" srcId="{DBF3080B-EF78-4D1D-A601-D473B24F3DFB}" destId="{47212E6A-8420-4C6E-9C06-BE7787649CBD}" srcOrd="3" destOrd="0" parTransId="{E578219D-307C-4EFC-BF73-02ADDE42C5C6}" sibTransId="{CDE69E00-BC33-4B9F-8FD7-0F1D67CBCB3A}"/>
    <dgm:cxn modelId="{9196CEA3-0909-4017-8753-7EBD5113DF23}" type="presOf" srcId="{B932A1A7-5309-45DC-A312-B5A43C28289C}" destId="{FBE7BB81-9262-4DB5-8794-0C38C85001D8}" srcOrd="1" destOrd="0" presId="urn:microsoft.com/office/officeart/2005/8/layout/process2"/>
    <dgm:cxn modelId="{A6D2DB4B-5908-4F1A-9ECE-4AD54EF1E8C2}" srcId="{DBF3080B-EF78-4D1D-A601-D473B24F3DFB}" destId="{F7F42640-D849-4203-8120-1D5A10D74E93}" srcOrd="1" destOrd="0" parTransId="{6F71BD84-93A7-4C85-AB60-001081FFECA5}" sibTransId="{801BE885-2480-4FC1-A37F-6CABFD354B2E}"/>
    <dgm:cxn modelId="{64E4B708-217B-4D98-9ECA-06EB59D06C70}" srcId="{DBF3080B-EF78-4D1D-A601-D473B24F3DFB}" destId="{7A8B0A46-6DD1-4501-9222-35151CBBC458}" srcOrd="4" destOrd="0" parTransId="{F4E77C28-E889-4EE7-A319-19DAE575DB79}" sibTransId="{142457AE-41E1-45B4-A485-76835023BDF9}"/>
    <dgm:cxn modelId="{7E4DE158-D5DB-4730-9096-F399D375CA7A}" srcId="{DBF3080B-EF78-4D1D-A601-D473B24F3DFB}" destId="{3035F56A-5C60-4C8D-AD7A-03072605BD71}" srcOrd="5" destOrd="0" parTransId="{1E7757FB-95BC-42FC-8B19-81834FBC574A}" sibTransId="{CA63BB5F-D646-4CCA-8AB1-D4A239FD4B4F}"/>
    <dgm:cxn modelId="{11679A2E-EF92-4D0A-8D05-CB011536481B}" type="presOf" srcId="{8B37F8AE-EE89-4E46-BD67-D434BC87A6F3}" destId="{D74C510F-C97F-46F0-8FAB-03D1CD4B6F92}" srcOrd="0" destOrd="0" presId="urn:microsoft.com/office/officeart/2005/8/layout/process2"/>
    <dgm:cxn modelId="{5DEC1BD6-F91E-4E86-976E-B1D1F3A06062}" type="presOf" srcId="{142457AE-41E1-45B4-A485-76835023BDF9}" destId="{D59C0186-CC99-4AEA-B83C-BC16C02BDA6B}" srcOrd="0" destOrd="0" presId="urn:microsoft.com/office/officeart/2005/8/layout/process2"/>
    <dgm:cxn modelId="{D3B52722-26D9-4D0F-8AC3-4C119857FB38}" type="presOf" srcId="{3035F56A-5C60-4C8D-AD7A-03072605BD71}" destId="{F0C4461C-92C2-42D6-9D76-520995B86802}" srcOrd="0" destOrd="0" presId="urn:microsoft.com/office/officeart/2005/8/layout/process2"/>
    <dgm:cxn modelId="{2CCDDFDB-5F24-4F54-BA2F-FDB5E5984FCB}" type="presOf" srcId="{CDE69E00-BC33-4B9F-8FD7-0F1D67CBCB3A}" destId="{36BDCD79-54B2-4744-9523-BA6E61B96792}" srcOrd="0" destOrd="0" presId="urn:microsoft.com/office/officeart/2005/8/layout/process2"/>
    <dgm:cxn modelId="{8F2B36CF-4FE5-4588-BA0C-0FFC9F17058B}" type="presOf" srcId="{47212E6A-8420-4C6E-9C06-BE7787649CBD}" destId="{E6FCCC9A-D0E2-42D2-A767-C2F7299A49A8}" srcOrd="0" destOrd="0" presId="urn:microsoft.com/office/officeart/2005/8/layout/process2"/>
    <dgm:cxn modelId="{ECBAA3A9-9733-4CBD-9932-0D57B81BECFD}" type="presOf" srcId="{F7F42640-D849-4203-8120-1D5A10D74E93}" destId="{94E89AE5-96AB-4ACE-9BCA-6087FC4DC9DD}" srcOrd="0" destOrd="0" presId="urn:microsoft.com/office/officeart/2005/8/layout/process2"/>
    <dgm:cxn modelId="{2694CB6D-CEE6-4DFF-9B6E-3F29BB614D73}" type="presOf" srcId="{801BE885-2480-4FC1-A37F-6CABFD354B2E}" destId="{87783C29-7689-4029-944C-6486C58ADEE3}" srcOrd="0" destOrd="0" presId="urn:microsoft.com/office/officeart/2005/8/layout/process2"/>
    <dgm:cxn modelId="{987F69B6-591A-4FFA-BA3A-EFDA7AEB046B}" type="presOf" srcId="{B932A1A7-5309-45DC-A312-B5A43C28289C}" destId="{08792B1E-DCCD-456F-B131-F0FA7BEF84C7}" srcOrd="0" destOrd="0" presId="urn:microsoft.com/office/officeart/2005/8/layout/process2"/>
    <dgm:cxn modelId="{D551274E-B1BE-4D31-B80C-5A2623AA3D12}" srcId="{DBF3080B-EF78-4D1D-A601-D473B24F3DFB}" destId="{8B37F8AE-EE89-4E46-BD67-D434BC87A6F3}" srcOrd="2" destOrd="0" parTransId="{5A0048F2-2462-4FBA-AD09-A62CD7D85B4C}" sibTransId="{BDC42030-2D58-4B73-8E95-891AB0F8B7AE}"/>
    <dgm:cxn modelId="{FD47B7D2-81FF-45C3-920A-885CC4346466}" type="presOf" srcId="{BDC42030-2D58-4B73-8E95-891AB0F8B7AE}" destId="{ECA62F34-B3D2-423B-A8C3-59CA58918771}" srcOrd="0" destOrd="0" presId="urn:microsoft.com/office/officeart/2005/8/layout/process2"/>
    <dgm:cxn modelId="{F97B5BD9-7D43-483D-9CCE-5AA699E182AB}" type="presOf" srcId="{801BE885-2480-4FC1-A37F-6CABFD354B2E}" destId="{1E01F7F9-6C7B-43AE-86A3-B3C3C621BB26}" srcOrd="1" destOrd="0" presId="urn:microsoft.com/office/officeart/2005/8/layout/process2"/>
    <dgm:cxn modelId="{1CFE8096-510C-48C9-A7D0-E0370FF9EBBC}" type="presOf" srcId="{CDE69E00-BC33-4B9F-8FD7-0F1D67CBCB3A}" destId="{1C999DBC-C125-433B-BA30-59896E673469}" srcOrd="1" destOrd="0" presId="urn:microsoft.com/office/officeart/2005/8/layout/process2"/>
    <dgm:cxn modelId="{C22B7B97-C28E-412A-8581-06CBD3BD2104}" type="presParOf" srcId="{944DA672-D8D3-4570-8424-56183494789A}" destId="{2C99249B-791C-42A0-802B-74DE0239DA72}" srcOrd="0" destOrd="0" presId="urn:microsoft.com/office/officeart/2005/8/layout/process2"/>
    <dgm:cxn modelId="{E4926918-706E-424E-BC5C-BEF152015DD8}" type="presParOf" srcId="{944DA672-D8D3-4570-8424-56183494789A}" destId="{08792B1E-DCCD-456F-B131-F0FA7BEF84C7}" srcOrd="1" destOrd="0" presId="urn:microsoft.com/office/officeart/2005/8/layout/process2"/>
    <dgm:cxn modelId="{C719F70C-19B5-4575-9EBE-4D56BE5658D3}" type="presParOf" srcId="{08792B1E-DCCD-456F-B131-F0FA7BEF84C7}" destId="{FBE7BB81-9262-4DB5-8794-0C38C85001D8}" srcOrd="0" destOrd="0" presId="urn:microsoft.com/office/officeart/2005/8/layout/process2"/>
    <dgm:cxn modelId="{898281F4-A03E-4F2F-966F-DBDE036DE9EA}" type="presParOf" srcId="{944DA672-D8D3-4570-8424-56183494789A}" destId="{94E89AE5-96AB-4ACE-9BCA-6087FC4DC9DD}" srcOrd="2" destOrd="0" presId="urn:microsoft.com/office/officeart/2005/8/layout/process2"/>
    <dgm:cxn modelId="{643549DB-1AED-4323-B5F3-817C8EC1FE15}" type="presParOf" srcId="{944DA672-D8D3-4570-8424-56183494789A}" destId="{87783C29-7689-4029-944C-6486C58ADEE3}" srcOrd="3" destOrd="0" presId="urn:microsoft.com/office/officeart/2005/8/layout/process2"/>
    <dgm:cxn modelId="{E16DECBD-5631-4C57-87A8-7915637A75AA}" type="presParOf" srcId="{87783C29-7689-4029-944C-6486C58ADEE3}" destId="{1E01F7F9-6C7B-43AE-86A3-B3C3C621BB26}" srcOrd="0" destOrd="0" presId="urn:microsoft.com/office/officeart/2005/8/layout/process2"/>
    <dgm:cxn modelId="{B8302073-CAA6-450F-970B-1933E1F31DB6}" type="presParOf" srcId="{944DA672-D8D3-4570-8424-56183494789A}" destId="{D74C510F-C97F-46F0-8FAB-03D1CD4B6F92}" srcOrd="4" destOrd="0" presId="urn:microsoft.com/office/officeart/2005/8/layout/process2"/>
    <dgm:cxn modelId="{AF0E9878-9108-4313-8C0F-915937C0937D}" type="presParOf" srcId="{944DA672-D8D3-4570-8424-56183494789A}" destId="{ECA62F34-B3D2-423B-A8C3-59CA58918771}" srcOrd="5" destOrd="0" presId="urn:microsoft.com/office/officeart/2005/8/layout/process2"/>
    <dgm:cxn modelId="{A670EAC0-0C29-4727-9922-5DBA16676A9C}" type="presParOf" srcId="{ECA62F34-B3D2-423B-A8C3-59CA58918771}" destId="{A34C24A1-D6BC-4FCE-B5C2-70CEECEB1947}" srcOrd="0" destOrd="0" presId="urn:microsoft.com/office/officeart/2005/8/layout/process2"/>
    <dgm:cxn modelId="{3EA200CE-7D65-4EF6-8C0C-062A76DA87F2}" type="presParOf" srcId="{944DA672-D8D3-4570-8424-56183494789A}" destId="{E6FCCC9A-D0E2-42D2-A767-C2F7299A49A8}" srcOrd="6" destOrd="0" presId="urn:microsoft.com/office/officeart/2005/8/layout/process2"/>
    <dgm:cxn modelId="{08AB20BA-453A-433B-8DBC-DB92B3A9B1A9}" type="presParOf" srcId="{944DA672-D8D3-4570-8424-56183494789A}" destId="{36BDCD79-54B2-4744-9523-BA6E61B96792}" srcOrd="7" destOrd="0" presId="urn:microsoft.com/office/officeart/2005/8/layout/process2"/>
    <dgm:cxn modelId="{ABC2150D-88EF-44CB-B2DC-26045AB681E6}" type="presParOf" srcId="{36BDCD79-54B2-4744-9523-BA6E61B96792}" destId="{1C999DBC-C125-433B-BA30-59896E673469}" srcOrd="0" destOrd="0" presId="urn:microsoft.com/office/officeart/2005/8/layout/process2"/>
    <dgm:cxn modelId="{87064A5C-3DEB-4537-8C24-A0CD43152292}" type="presParOf" srcId="{944DA672-D8D3-4570-8424-56183494789A}" destId="{D054F1CC-6878-4E86-B39B-A399ECC3A7F6}" srcOrd="8" destOrd="0" presId="urn:microsoft.com/office/officeart/2005/8/layout/process2"/>
    <dgm:cxn modelId="{C16AD2D4-FA9D-413A-866E-2037C0097AFD}" type="presParOf" srcId="{944DA672-D8D3-4570-8424-56183494789A}" destId="{D59C0186-CC99-4AEA-B83C-BC16C02BDA6B}" srcOrd="9" destOrd="0" presId="urn:microsoft.com/office/officeart/2005/8/layout/process2"/>
    <dgm:cxn modelId="{C2DD01B8-C22C-4A8F-BA1C-901B94F75549}" type="presParOf" srcId="{D59C0186-CC99-4AEA-B83C-BC16C02BDA6B}" destId="{F2803A4C-36B5-406D-81AC-A98F1F121DC3}" srcOrd="0" destOrd="0" presId="urn:microsoft.com/office/officeart/2005/8/layout/process2"/>
    <dgm:cxn modelId="{27BB5840-C780-4816-909D-565384630A01}" type="presParOf" srcId="{944DA672-D8D3-4570-8424-56183494789A}" destId="{F0C4461C-92C2-42D6-9D76-520995B86802}" srcOrd="10" destOrd="0" presId="urn:microsoft.com/office/officeart/2005/8/layout/process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710564-7A48-4A98-B07E-7BE34D6A5EAA}">
      <dsp:nvSpPr>
        <dsp:cNvPr id="0" name=""/>
        <dsp:cNvSpPr/>
      </dsp:nvSpPr>
      <dsp:spPr>
        <a:xfrm>
          <a:off x="662563" y="1495333"/>
          <a:ext cx="1900856" cy="1644125"/>
        </a:xfrm>
        <a:prstGeom prst="hexagon">
          <a:avLst>
            <a:gd name="adj" fmla="val 28570"/>
            <a:gd name="vf" fmla="val 11547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0800" tIns="50800" rIns="50800" bIns="50800" numCol="1" spcCol="1270" anchor="ctr" anchorCtr="0">
          <a:noAutofit/>
        </a:bodyPr>
        <a:lstStyle/>
        <a:p>
          <a:pPr lvl="0" algn="ctr" defTabSz="1778000">
            <a:lnSpc>
              <a:spcPct val="90000"/>
            </a:lnSpc>
            <a:spcBef>
              <a:spcPct val="0"/>
            </a:spcBef>
            <a:spcAft>
              <a:spcPct val="35000"/>
            </a:spcAft>
          </a:pPr>
          <a:r>
            <a:rPr lang="uk-UA" sz="4000" kern="1200" dirty="0" smtClean="0"/>
            <a:t>ЕБКБ</a:t>
          </a:r>
          <a:endParaRPr lang="ru-RU" sz="4000" kern="1200" dirty="0"/>
        </a:p>
      </dsp:txBody>
      <dsp:txXfrm>
        <a:off x="977543" y="1767772"/>
        <a:ext cx="1270896" cy="1099247"/>
      </dsp:txXfrm>
    </dsp:sp>
    <dsp:sp modelId="{E873FD6E-0EAC-4033-B834-4EE0C61F28C4}">
      <dsp:nvSpPr>
        <dsp:cNvPr id="0" name=""/>
        <dsp:cNvSpPr/>
      </dsp:nvSpPr>
      <dsp:spPr>
        <a:xfrm>
          <a:off x="1852771" y="708730"/>
          <a:ext cx="717286" cy="617879"/>
        </a:xfrm>
        <a:prstGeom prst="hexagon">
          <a:avLst>
            <a:gd name="adj" fmla="val 28900"/>
            <a:gd name="vf" fmla="val 115470"/>
          </a:avLst>
        </a:prstGeom>
        <a:noFill/>
        <a:ln>
          <a:noFill/>
        </a:ln>
        <a:effectLst/>
      </dsp:spPr>
      <dsp:style>
        <a:lnRef idx="0">
          <a:scrgbClr r="0" g="0" b="0"/>
        </a:lnRef>
        <a:fillRef idx="1">
          <a:scrgbClr r="0" g="0" b="0"/>
        </a:fillRef>
        <a:effectRef idx="1">
          <a:scrgbClr r="0" g="0" b="0"/>
        </a:effectRef>
        <a:fontRef idx="minor"/>
      </dsp:style>
    </dsp:sp>
    <dsp:sp modelId="{47517D2F-9F27-46D6-BBE9-7CB6799E02E6}">
      <dsp:nvSpPr>
        <dsp:cNvPr id="0" name=""/>
        <dsp:cNvSpPr/>
      </dsp:nvSpPr>
      <dsp:spPr>
        <a:xfrm>
          <a:off x="681256" y="20683"/>
          <a:ext cx="1837436" cy="1347468"/>
        </a:xfrm>
        <a:prstGeom prst="hexagon">
          <a:avLst>
            <a:gd name="adj" fmla="val 28570"/>
            <a:gd name="vf" fmla="val 11547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uk-UA" sz="1300" b="0" kern="1200" dirty="0" smtClean="0"/>
            <a:t>Стан захищеності від </a:t>
          </a:r>
          <a:r>
            <a:rPr lang="uk-UA" sz="1300" b="0" kern="1200" dirty="0" err="1" smtClean="0"/>
            <a:t>заг</a:t>
          </a:r>
          <a:r>
            <a:rPr lang="ru-RU" sz="1300" b="0" kern="1200" dirty="0" smtClean="0"/>
            <a:t>р</a:t>
          </a:r>
          <a:r>
            <a:rPr lang="uk-UA" sz="1300" b="0" kern="1200" dirty="0" err="1" smtClean="0"/>
            <a:t>оз</a:t>
          </a:r>
          <a:r>
            <a:rPr lang="uk-UA" sz="1300" b="0" kern="1200" dirty="0" smtClean="0"/>
            <a:t> різного характеру</a:t>
          </a:r>
          <a:endParaRPr lang="ru-RU" sz="1300" b="0" kern="1200" dirty="0"/>
        </a:p>
      </dsp:txBody>
      <dsp:txXfrm>
        <a:off x="962700" y="227077"/>
        <a:ext cx="1274548" cy="934680"/>
      </dsp:txXfrm>
    </dsp:sp>
    <dsp:sp modelId="{AB10CA65-5D5F-4654-B4D7-685D815D6DE8}">
      <dsp:nvSpPr>
        <dsp:cNvPr id="0" name=""/>
        <dsp:cNvSpPr/>
      </dsp:nvSpPr>
      <dsp:spPr>
        <a:xfrm>
          <a:off x="2689869" y="1863836"/>
          <a:ext cx="717286" cy="617879"/>
        </a:xfrm>
        <a:prstGeom prst="hexagon">
          <a:avLst>
            <a:gd name="adj" fmla="val 28900"/>
            <a:gd name="vf" fmla="val 115470"/>
          </a:avLst>
        </a:prstGeom>
        <a:noFill/>
        <a:ln>
          <a:noFill/>
        </a:ln>
        <a:effectLst/>
      </dsp:spPr>
      <dsp:style>
        <a:lnRef idx="0">
          <a:scrgbClr r="0" g="0" b="0"/>
        </a:lnRef>
        <a:fillRef idx="1">
          <a:scrgbClr r="0" g="0" b="0"/>
        </a:fillRef>
        <a:effectRef idx="1">
          <a:scrgbClr r="0" g="0" b="0"/>
        </a:effectRef>
        <a:fontRef idx="minor"/>
      </dsp:style>
    </dsp:sp>
    <dsp:sp modelId="{884CBDD4-69AA-4C93-B55B-826D1A8DFBF3}">
      <dsp:nvSpPr>
        <dsp:cNvPr id="0" name=""/>
        <dsp:cNvSpPr/>
      </dsp:nvSpPr>
      <dsp:spPr>
        <a:xfrm>
          <a:off x="2230657" y="864100"/>
          <a:ext cx="1764293" cy="1347468"/>
        </a:xfrm>
        <a:prstGeom prst="hexagon">
          <a:avLst>
            <a:gd name="adj" fmla="val 28570"/>
            <a:gd name="vf" fmla="val 115470"/>
          </a:avLst>
        </a:prstGeom>
        <a:gradFill rotWithShape="0">
          <a:gsLst>
            <a:gs pos="0">
              <a:schemeClr val="accent2">
                <a:hueOff val="1771404"/>
                <a:satOff val="-8350"/>
                <a:lumOff val="-3529"/>
                <a:alphaOff val="0"/>
                <a:lumMod val="110000"/>
                <a:satMod val="105000"/>
                <a:tint val="67000"/>
              </a:schemeClr>
            </a:gs>
            <a:gs pos="50000">
              <a:schemeClr val="accent2">
                <a:hueOff val="1771404"/>
                <a:satOff val="-8350"/>
                <a:lumOff val="-3529"/>
                <a:alphaOff val="0"/>
                <a:lumMod val="105000"/>
                <a:satMod val="103000"/>
                <a:tint val="73000"/>
              </a:schemeClr>
            </a:gs>
            <a:gs pos="100000">
              <a:schemeClr val="accent2">
                <a:hueOff val="1771404"/>
                <a:satOff val="-8350"/>
                <a:lumOff val="-352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uk-UA" sz="1300" b="0" kern="1200" dirty="0" smtClean="0"/>
            <a:t>Протистояння загрозливим чинникам</a:t>
          </a:r>
          <a:endParaRPr lang="ru-RU" sz="1300" b="0" kern="1200" dirty="0"/>
        </a:p>
      </dsp:txBody>
      <dsp:txXfrm>
        <a:off x="2506005" y="1074396"/>
        <a:ext cx="1213597" cy="926876"/>
      </dsp:txXfrm>
    </dsp:sp>
    <dsp:sp modelId="{A52F28B2-8732-45A5-BD19-D42AEDD1175C}">
      <dsp:nvSpPr>
        <dsp:cNvPr id="0" name=""/>
        <dsp:cNvSpPr/>
      </dsp:nvSpPr>
      <dsp:spPr>
        <a:xfrm>
          <a:off x="2108200" y="3167733"/>
          <a:ext cx="717286" cy="617879"/>
        </a:xfrm>
        <a:prstGeom prst="hexagon">
          <a:avLst>
            <a:gd name="adj" fmla="val 28900"/>
            <a:gd name="vf" fmla="val 115470"/>
          </a:avLst>
        </a:prstGeom>
        <a:noFill/>
        <a:ln>
          <a:noFill/>
        </a:ln>
        <a:effectLst/>
      </dsp:spPr>
      <dsp:style>
        <a:lnRef idx="0">
          <a:scrgbClr r="0" g="0" b="0"/>
        </a:lnRef>
        <a:fillRef idx="1">
          <a:scrgbClr r="0" g="0" b="0"/>
        </a:fillRef>
        <a:effectRef idx="1">
          <a:scrgbClr r="0" g="0" b="0"/>
        </a:effectRef>
        <a:fontRef idx="minor"/>
      </dsp:style>
    </dsp:sp>
    <dsp:sp modelId="{9649C9B2-E442-4CB7-A3F7-4FB0078EC1E2}">
      <dsp:nvSpPr>
        <dsp:cNvPr id="0" name=""/>
        <dsp:cNvSpPr/>
      </dsp:nvSpPr>
      <dsp:spPr>
        <a:xfrm>
          <a:off x="2230657" y="2468950"/>
          <a:ext cx="1798653" cy="1347468"/>
        </a:xfrm>
        <a:prstGeom prst="hexagon">
          <a:avLst>
            <a:gd name="adj" fmla="val 28570"/>
            <a:gd name="vf" fmla="val 115470"/>
          </a:avLst>
        </a:prstGeom>
        <a:gradFill rotWithShape="0">
          <a:gsLst>
            <a:gs pos="0">
              <a:schemeClr val="accent2">
                <a:hueOff val="3542808"/>
                <a:satOff val="-16699"/>
                <a:lumOff val="-7059"/>
                <a:alphaOff val="0"/>
                <a:lumMod val="110000"/>
                <a:satMod val="105000"/>
                <a:tint val="67000"/>
              </a:schemeClr>
            </a:gs>
            <a:gs pos="50000">
              <a:schemeClr val="accent2">
                <a:hueOff val="3542808"/>
                <a:satOff val="-16699"/>
                <a:lumOff val="-7059"/>
                <a:alphaOff val="0"/>
                <a:lumMod val="105000"/>
                <a:satMod val="103000"/>
                <a:tint val="73000"/>
              </a:schemeClr>
            </a:gs>
            <a:gs pos="100000">
              <a:schemeClr val="accent2">
                <a:hueOff val="3542808"/>
                <a:satOff val="-16699"/>
                <a:lumOff val="-705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uk-UA" sz="1300" b="0" kern="1200" noProof="0" dirty="0" smtClean="0"/>
            <a:t>Сукупність</a:t>
          </a:r>
          <a:r>
            <a:rPr lang="ru-RU" sz="1300" b="0" kern="1200" dirty="0" smtClean="0"/>
            <a:t> умов для д</a:t>
          </a:r>
          <a:r>
            <a:rPr lang="uk-UA" sz="1300" b="0" kern="1200" dirty="0" smtClean="0"/>
            <a:t>осягнення мети</a:t>
          </a:r>
          <a:endParaRPr lang="ru-RU" sz="1300" b="0" kern="1200" dirty="0"/>
        </a:p>
      </dsp:txBody>
      <dsp:txXfrm>
        <a:off x="2508869" y="2677373"/>
        <a:ext cx="1242229" cy="930622"/>
      </dsp:txXfrm>
    </dsp:sp>
    <dsp:sp modelId="{510C122C-9FC5-4054-9481-02C0857410D9}">
      <dsp:nvSpPr>
        <dsp:cNvPr id="0" name=""/>
        <dsp:cNvSpPr/>
      </dsp:nvSpPr>
      <dsp:spPr>
        <a:xfrm>
          <a:off x="718497" y="3240356"/>
          <a:ext cx="1813917" cy="1347468"/>
        </a:xfrm>
        <a:prstGeom prst="hexagon">
          <a:avLst>
            <a:gd name="adj" fmla="val 28570"/>
            <a:gd name="vf" fmla="val 115470"/>
          </a:avLst>
        </a:prstGeom>
        <a:gradFill rotWithShape="0">
          <a:gsLst>
            <a:gs pos="0">
              <a:schemeClr val="accent2">
                <a:hueOff val="5314212"/>
                <a:satOff val="-25049"/>
                <a:lumOff val="-10588"/>
                <a:alphaOff val="0"/>
                <a:lumMod val="110000"/>
                <a:satMod val="105000"/>
                <a:tint val="67000"/>
              </a:schemeClr>
            </a:gs>
            <a:gs pos="50000">
              <a:schemeClr val="accent2">
                <a:hueOff val="5314212"/>
                <a:satOff val="-25049"/>
                <a:lumOff val="-10588"/>
                <a:alphaOff val="0"/>
                <a:lumMod val="105000"/>
                <a:satMod val="103000"/>
                <a:tint val="73000"/>
              </a:schemeClr>
            </a:gs>
            <a:gs pos="100000">
              <a:schemeClr val="accent2">
                <a:hueOff val="5314212"/>
                <a:satOff val="-25049"/>
                <a:lumOff val="-1058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uk-UA" sz="1300" b="0" kern="1200" dirty="0" smtClean="0"/>
            <a:t>Забезпечення нормального </a:t>
          </a:r>
          <a:r>
            <a:rPr lang="uk-UA" sz="1300" b="0" kern="1200" dirty="0" err="1" smtClean="0"/>
            <a:t>функціону-вання</a:t>
          </a:r>
          <a:endParaRPr lang="ru-RU" sz="1300" b="0" kern="1200" dirty="0"/>
        </a:p>
      </dsp:txBody>
      <dsp:txXfrm>
        <a:off x="997981" y="3447970"/>
        <a:ext cx="1254949" cy="9322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710564-7A48-4A98-B07E-7BE34D6A5EAA}">
      <dsp:nvSpPr>
        <dsp:cNvPr id="0" name=""/>
        <dsp:cNvSpPr/>
      </dsp:nvSpPr>
      <dsp:spPr>
        <a:xfrm>
          <a:off x="1575950" y="1499647"/>
          <a:ext cx="1906339" cy="1648867"/>
        </a:xfrm>
        <a:prstGeom prst="hexagon">
          <a:avLst>
            <a:gd name="adj" fmla="val 28570"/>
            <a:gd name="vf" fmla="val 11547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0800" tIns="50800" rIns="50800" bIns="50800" numCol="1" spcCol="1270" anchor="ctr" anchorCtr="0">
          <a:noAutofit/>
        </a:bodyPr>
        <a:lstStyle/>
        <a:p>
          <a:pPr lvl="0" algn="ctr" defTabSz="1778000">
            <a:lnSpc>
              <a:spcPct val="90000"/>
            </a:lnSpc>
            <a:spcBef>
              <a:spcPct val="0"/>
            </a:spcBef>
            <a:spcAft>
              <a:spcPct val="35000"/>
            </a:spcAft>
          </a:pPr>
          <a:r>
            <a:rPr lang="uk-UA" sz="4000" b="0" kern="1200" dirty="0" smtClean="0"/>
            <a:t>ЕБКБ</a:t>
          </a:r>
          <a:endParaRPr lang="ru-RU" sz="4000" b="0" kern="1200" dirty="0"/>
        </a:p>
      </dsp:txBody>
      <dsp:txXfrm>
        <a:off x="1891839" y="1772871"/>
        <a:ext cx="1274561" cy="1102419"/>
      </dsp:txXfrm>
    </dsp:sp>
    <dsp:sp modelId="{E873FD6E-0EAC-4033-B834-4EE0C61F28C4}">
      <dsp:nvSpPr>
        <dsp:cNvPr id="0" name=""/>
        <dsp:cNvSpPr/>
      </dsp:nvSpPr>
      <dsp:spPr>
        <a:xfrm>
          <a:off x="2276574" y="710775"/>
          <a:ext cx="719355" cy="619661"/>
        </a:xfrm>
        <a:prstGeom prst="hexagon">
          <a:avLst>
            <a:gd name="adj" fmla="val 28900"/>
            <a:gd name="vf" fmla="val 11547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47517D2F-9F27-46D6-BBE9-7CB6799E02E6}">
      <dsp:nvSpPr>
        <dsp:cNvPr id="0" name=""/>
        <dsp:cNvSpPr/>
      </dsp:nvSpPr>
      <dsp:spPr>
        <a:xfrm>
          <a:off x="1649486" y="0"/>
          <a:ext cx="1842736" cy="1351355"/>
        </a:xfrm>
        <a:prstGeom prst="hexagon">
          <a:avLst>
            <a:gd name="adj" fmla="val 28570"/>
            <a:gd name="vf" fmla="val 11547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uk-UA" sz="1400" kern="1200" dirty="0" smtClean="0"/>
            <a:t>Фінансова</a:t>
          </a:r>
          <a:endParaRPr lang="ru-RU" sz="1400" kern="1200" dirty="0"/>
        </a:p>
      </dsp:txBody>
      <dsp:txXfrm>
        <a:off x="1931741" y="206990"/>
        <a:ext cx="1278226" cy="937375"/>
      </dsp:txXfrm>
    </dsp:sp>
    <dsp:sp modelId="{AB10CA65-5D5F-4654-B4D7-685D815D6DE8}">
      <dsp:nvSpPr>
        <dsp:cNvPr id="0" name=""/>
        <dsp:cNvSpPr/>
      </dsp:nvSpPr>
      <dsp:spPr>
        <a:xfrm>
          <a:off x="1453994" y="813755"/>
          <a:ext cx="719355" cy="619661"/>
        </a:xfrm>
        <a:prstGeom prst="hexagon">
          <a:avLst>
            <a:gd name="adj" fmla="val 28900"/>
            <a:gd name="vf" fmla="val 115470"/>
          </a:avLst>
        </a:prstGeom>
        <a:noFill/>
        <a:ln>
          <a:noFill/>
        </a:ln>
        <a:effectLst/>
      </dsp:spPr>
      <dsp:style>
        <a:lnRef idx="0">
          <a:scrgbClr r="0" g="0" b="0"/>
        </a:lnRef>
        <a:fillRef idx="1">
          <a:scrgbClr r="0" g="0" b="0"/>
        </a:fillRef>
        <a:effectRef idx="1">
          <a:scrgbClr r="0" g="0" b="0"/>
        </a:effectRef>
        <a:fontRef idx="minor"/>
      </dsp:style>
    </dsp:sp>
    <dsp:sp modelId="{884CBDD4-69AA-4C93-B55B-826D1A8DFBF3}">
      <dsp:nvSpPr>
        <dsp:cNvPr id="0" name=""/>
        <dsp:cNvSpPr/>
      </dsp:nvSpPr>
      <dsp:spPr>
        <a:xfrm>
          <a:off x="53585" y="839823"/>
          <a:ext cx="1769383" cy="1351355"/>
        </a:xfrm>
        <a:prstGeom prst="hexagon">
          <a:avLst>
            <a:gd name="adj" fmla="val 28570"/>
            <a:gd name="vf" fmla="val 115470"/>
          </a:avLst>
        </a:prstGeom>
        <a:gradFill rotWithShape="0">
          <a:gsLst>
            <a:gs pos="0">
              <a:schemeClr val="accent2">
                <a:hueOff val="1771404"/>
                <a:satOff val="-8350"/>
                <a:lumOff val="-3529"/>
                <a:alphaOff val="0"/>
                <a:lumMod val="110000"/>
                <a:satMod val="105000"/>
                <a:tint val="67000"/>
              </a:schemeClr>
            </a:gs>
            <a:gs pos="50000">
              <a:schemeClr val="accent2">
                <a:hueOff val="1771404"/>
                <a:satOff val="-8350"/>
                <a:lumOff val="-3529"/>
                <a:alphaOff val="0"/>
                <a:lumMod val="105000"/>
                <a:satMod val="103000"/>
                <a:tint val="73000"/>
              </a:schemeClr>
            </a:gs>
            <a:gs pos="100000">
              <a:schemeClr val="accent2">
                <a:hueOff val="1771404"/>
                <a:satOff val="-8350"/>
                <a:lumOff val="-352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uk-UA" sz="1400" kern="1200" dirty="0" smtClean="0"/>
            <a:t>Інформаційна</a:t>
          </a:r>
          <a:endParaRPr lang="ru-RU" sz="1400" b="1" kern="1200" dirty="0">
            <a:latin typeface="Times New Roman" panose="02020603050405020304" pitchFamily="18" charset="0"/>
            <a:cs typeface="Times New Roman" panose="02020603050405020304" pitchFamily="18" charset="0"/>
          </a:endParaRPr>
        </a:p>
      </dsp:txBody>
      <dsp:txXfrm>
        <a:off x="329728" y="1050725"/>
        <a:ext cx="1217097" cy="929551"/>
      </dsp:txXfrm>
    </dsp:sp>
    <dsp:sp modelId="{A52F28B2-8732-45A5-BD19-D42AEDD1175C}">
      <dsp:nvSpPr>
        <dsp:cNvPr id="0" name=""/>
        <dsp:cNvSpPr/>
      </dsp:nvSpPr>
      <dsp:spPr>
        <a:xfrm>
          <a:off x="4288953" y="1187075"/>
          <a:ext cx="719355" cy="619661"/>
        </a:xfrm>
        <a:prstGeom prst="hexagon">
          <a:avLst>
            <a:gd name="adj" fmla="val 28900"/>
            <a:gd name="vf" fmla="val 115470"/>
          </a:avLst>
        </a:prstGeom>
        <a:noFill/>
        <a:ln>
          <a:noFill/>
        </a:ln>
        <a:effectLst/>
      </dsp:spPr>
      <dsp:style>
        <a:lnRef idx="0">
          <a:scrgbClr r="0" g="0" b="0"/>
        </a:lnRef>
        <a:fillRef idx="1">
          <a:scrgbClr r="0" g="0" b="0"/>
        </a:fillRef>
        <a:effectRef idx="1">
          <a:scrgbClr r="0" g="0" b="0"/>
        </a:effectRef>
        <a:fontRef idx="minor"/>
      </dsp:style>
    </dsp:sp>
    <dsp:sp modelId="{9649C9B2-E442-4CB7-A3F7-4FB0078EC1E2}">
      <dsp:nvSpPr>
        <dsp:cNvPr id="0" name=""/>
        <dsp:cNvSpPr/>
      </dsp:nvSpPr>
      <dsp:spPr>
        <a:xfrm>
          <a:off x="72001" y="2488383"/>
          <a:ext cx="1803841" cy="1351355"/>
        </a:xfrm>
        <a:prstGeom prst="hexagon">
          <a:avLst>
            <a:gd name="adj" fmla="val 28570"/>
            <a:gd name="vf" fmla="val 115470"/>
          </a:avLst>
        </a:prstGeom>
        <a:gradFill rotWithShape="0">
          <a:gsLst>
            <a:gs pos="0">
              <a:schemeClr val="accent2">
                <a:hueOff val="3542808"/>
                <a:satOff val="-16699"/>
                <a:lumOff val="-7059"/>
                <a:alphaOff val="0"/>
                <a:lumMod val="110000"/>
                <a:satMod val="105000"/>
                <a:tint val="67000"/>
              </a:schemeClr>
            </a:gs>
            <a:gs pos="50000">
              <a:schemeClr val="accent2">
                <a:hueOff val="3542808"/>
                <a:satOff val="-16699"/>
                <a:lumOff val="-7059"/>
                <a:alphaOff val="0"/>
                <a:lumMod val="105000"/>
                <a:satMod val="103000"/>
                <a:tint val="73000"/>
              </a:schemeClr>
            </a:gs>
            <a:gs pos="100000">
              <a:schemeClr val="accent2">
                <a:hueOff val="3542808"/>
                <a:satOff val="-16699"/>
                <a:lumOff val="-705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uk-UA" sz="1400" kern="1200" dirty="0" smtClean="0"/>
            <a:t>Соціальна</a:t>
          </a:r>
          <a:endParaRPr lang="ru-RU" sz="1400" b="1" kern="1200" dirty="0">
            <a:latin typeface="Times New Roman" panose="02020603050405020304" pitchFamily="18" charset="0"/>
            <a:cs typeface="Times New Roman" panose="02020603050405020304" pitchFamily="18" charset="0"/>
          </a:endParaRPr>
        </a:p>
      </dsp:txBody>
      <dsp:txXfrm>
        <a:off x="351015" y="2697408"/>
        <a:ext cx="1245813" cy="933305"/>
      </dsp:txXfrm>
    </dsp:sp>
    <dsp:sp modelId="{510C122C-9FC5-4054-9481-02C0857410D9}">
      <dsp:nvSpPr>
        <dsp:cNvPr id="0" name=""/>
        <dsp:cNvSpPr/>
      </dsp:nvSpPr>
      <dsp:spPr>
        <a:xfrm>
          <a:off x="1637240" y="3297271"/>
          <a:ext cx="1819149" cy="1351355"/>
        </a:xfrm>
        <a:prstGeom prst="hexagon">
          <a:avLst>
            <a:gd name="adj" fmla="val 28570"/>
            <a:gd name="vf" fmla="val 115470"/>
          </a:avLst>
        </a:prstGeom>
        <a:gradFill rotWithShape="0">
          <a:gsLst>
            <a:gs pos="0">
              <a:schemeClr val="accent2">
                <a:hueOff val="5314212"/>
                <a:satOff val="-25049"/>
                <a:lumOff val="-10588"/>
                <a:alphaOff val="0"/>
                <a:lumMod val="110000"/>
                <a:satMod val="105000"/>
                <a:tint val="67000"/>
              </a:schemeClr>
            </a:gs>
            <a:gs pos="50000">
              <a:schemeClr val="accent2">
                <a:hueOff val="5314212"/>
                <a:satOff val="-25049"/>
                <a:lumOff val="-10588"/>
                <a:alphaOff val="0"/>
                <a:lumMod val="105000"/>
                <a:satMod val="103000"/>
                <a:tint val="73000"/>
              </a:schemeClr>
            </a:gs>
            <a:gs pos="100000">
              <a:schemeClr val="accent2">
                <a:hueOff val="5314212"/>
                <a:satOff val="-25049"/>
                <a:lumOff val="-1058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uk-UA" sz="1400" kern="1200" dirty="0" smtClean="0"/>
            <a:t>Техніко-технологічна</a:t>
          </a:r>
          <a:endParaRPr lang="ru-RU" sz="1400" b="1" kern="1200" dirty="0">
            <a:latin typeface="Times New Roman" panose="02020603050405020304" pitchFamily="18" charset="0"/>
            <a:cs typeface="Times New Roman" panose="02020603050405020304" pitchFamily="18" charset="0"/>
          </a:endParaRPr>
        </a:p>
      </dsp:txBody>
      <dsp:txXfrm>
        <a:off x="1917530" y="3505484"/>
        <a:ext cx="1258569" cy="93492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00678E-9CF6-44B2-90F0-59E6737017E1}">
      <dsp:nvSpPr>
        <dsp:cNvPr id="0" name=""/>
        <dsp:cNvSpPr/>
      </dsp:nvSpPr>
      <dsp:spPr>
        <a:xfrm>
          <a:off x="711" y="55834"/>
          <a:ext cx="2965964" cy="486119"/>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ru-RU" sz="1400" kern="1200" dirty="0" err="1" smtClean="0"/>
            <a:t>Моделі</a:t>
          </a:r>
          <a:r>
            <a:rPr lang="ru-RU" sz="1400" kern="1200" dirty="0" smtClean="0"/>
            <a:t> </a:t>
          </a:r>
          <a:r>
            <a:rPr lang="ru-RU" sz="1400" kern="1200" dirty="0" err="1" smtClean="0"/>
            <a:t>оцінки</a:t>
          </a:r>
          <a:r>
            <a:rPr lang="ru-RU" sz="1400" kern="1200" dirty="0" smtClean="0"/>
            <a:t> й </a:t>
          </a:r>
          <a:r>
            <a:rPr lang="ru-RU" sz="1400" kern="1200" dirty="0" err="1" smtClean="0"/>
            <a:t>аналізу</a:t>
          </a:r>
          <a:r>
            <a:rPr lang="ru-RU" sz="1400" kern="1200" dirty="0" smtClean="0"/>
            <a:t> ЕБКБ</a:t>
          </a:r>
          <a:endParaRPr lang="uk-UA" sz="1400" kern="1200" dirty="0">
            <a:latin typeface="Times New Roman" pitchFamily="18" charset="0"/>
            <a:cs typeface="Times New Roman" pitchFamily="18" charset="0"/>
          </a:endParaRPr>
        </a:p>
      </dsp:txBody>
      <dsp:txXfrm>
        <a:off x="14949" y="70072"/>
        <a:ext cx="2937488" cy="457643"/>
      </dsp:txXfrm>
    </dsp:sp>
    <dsp:sp modelId="{B1B59825-67F3-4F1E-9806-FC3C62AC89D2}">
      <dsp:nvSpPr>
        <dsp:cNvPr id="0" name=""/>
        <dsp:cNvSpPr/>
      </dsp:nvSpPr>
      <dsp:spPr>
        <a:xfrm>
          <a:off x="297308" y="541954"/>
          <a:ext cx="300487" cy="2294918"/>
        </a:xfrm>
        <a:custGeom>
          <a:avLst/>
          <a:gdLst/>
          <a:ahLst/>
          <a:cxnLst/>
          <a:rect l="0" t="0" r="0" b="0"/>
          <a:pathLst>
            <a:path>
              <a:moveTo>
                <a:pt x="0" y="0"/>
              </a:moveTo>
              <a:lnTo>
                <a:pt x="0" y="2294918"/>
              </a:lnTo>
              <a:lnTo>
                <a:pt x="300487" y="229491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CC08EF4-CEE3-4300-8D0B-99354ECFA6FA}">
      <dsp:nvSpPr>
        <dsp:cNvPr id="0" name=""/>
        <dsp:cNvSpPr/>
      </dsp:nvSpPr>
      <dsp:spPr>
        <a:xfrm>
          <a:off x="597795" y="2178082"/>
          <a:ext cx="2631614" cy="1317582"/>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6670" tIns="17780" rIns="26670" bIns="17780" numCol="1" spcCol="1270" anchor="t" anchorCtr="0">
          <a:noAutofit/>
        </a:bodyPr>
        <a:lstStyle/>
        <a:p>
          <a:pPr lvl="0" algn="ctr" defTabSz="622300">
            <a:lnSpc>
              <a:spcPct val="90000"/>
            </a:lnSpc>
            <a:spcBef>
              <a:spcPct val="0"/>
            </a:spcBef>
            <a:spcAft>
              <a:spcPct val="35000"/>
            </a:spcAft>
          </a:pPr>
          <a:r>
            <a:rPr lang="uk-UA" sz="1400" b="1" u="sng" kern="1200" dirty="0" smtClean="0">
              <a:latin typeface="Times New Roman" panose="02020603050405020304" pitchFamily="18" charset="0"/>
              <a:cs typeface="Times New Roman" panose="02020603050405020304" pitchFamily="18" charset="0"/>
            </a:rPr>
            <a:t>Модель  оцінки загального рівня фінансової надійності  та стабільності</a:t>
          </a:r>
        </a:p>
        <a:p>
          <a:pPr lvl="0" algn="ctr" defTabSz="622300">
            <a:lnSpc>
              <a:spcPct val="90000"/>
            </a:lnSpc>
            <a:spcBef>
              <a:spcPct val="0"/>
            </a:spcBef>
            <a:spcAft>
              <a:spcPct val="35000"/>
            </a:spcAft>
          </a:pPr>
          <a:r>
            <a:rPr lang="ru-RU" sz="1200" kern="1200" dirty="0" smtClean="0">
              <a:latin typeface="Times New Roman" panose="02020603050405020304" pitchFamily="18" charset="0"/>
              <a:cs typeface="Times New Roman" panose="02020603050405020304" pitchFamily="18" charset="0"/>
            </a:rPr>
            <a:t>Метод </a:t>
          </a:r>
          <a:r>
            <a:rPr lang="uk-UA" sz="1200" kern="1200" noProof="0" dirty="0" smtClean="0">
              <a:latin typeface="Times New Roman" panose="02020603050405020304" pitchFamily="18" charset="0"/>
              <a:cs typeface="Times New Roman" panose="02020603050405020304" pitchFamily="18" charset="0"/>
            </a:rPr>
            <a:t>рівня</a:t>
          </a:r>
          <a:r>
            <a:rPr lang="ru-RU" sz="1200" kern="1200" dirty="0" smtClean="0">
              <a:latin typeface="Times New Roman" panose="02020603050405020304" pitchFamily="18" charset="0"/>
              <a:cs typeface="Times New Roman" panose="02020603050405020304" pitchFamily="18" charset="0"/>
            </a:rPr>
            <a:t> </a:t>
          </a:r>
          <a:r>
            <a:rPr lang="uk-UA" sz="1200" kern="1200" noProof="0" dirty="0" smtClean="0">
              <a:latin typeface="Times New Roman" panose="02020603050405020304" pitchFamily="18" charset="0"/>
              <a:cs typeface="Times New Roman" panose="02020603050405020304" pitchFamily="18" charset="0"/>
            </a:rPr>
            <a:t>розвитку</a:t>
          </a:r>
        </a:p>
        <a:p>
          <a:pPr lvl="0" algn="ctr" defTabSz="622300">
            <a:lnSpc>
              <a:spcPct val="90000"/>
            </a:lnSpc>
            <a:spcBef>
              <a:spcPct val="0"/>
            </a:spcBef>
            <a:spcAft>
              <a:spcPct val="35000"/>
            </a:spcAft>
          </a:pPr>
          <a:r>
            <a:rPr lang="ru-RU" sz="1200" kern="1200" dirty="0" err="1" smtClean="0">
              <a:latin typeface="Times New Roman" panose="02020603050405020304" pitchFamily="18" charset="0"/>
              <a:cs typeface="Times New Roman" panose="02020603050405020304" pitchFamily="18" charset="0"/>
            </a:rPr>
            <a:t>Методологічний</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інструментарій</a:t>
          </a:r>
          <a:r>
            <a:rPr lang="en-US" sz="1200" kern="1200" dirty="0" smtClean="0">
              <a:latin typeface="Times New Roman" panose="02020603050405020304" pitchFamily="18" charset="0"/>
              <a:cs typeface="Times New Roman" panose="02020603050405020304" pitchFamily="18" charset="0"/>
            </a:rPr>
            <a:t>:</a:t>
          </a:r>
          <a:r>
            <a:rPr lang="uk-UA" sz="1200" kern="1200" dirty="0" smtClean="0">
              <a:latin typeface="Times New Roman" panose="02020603050405020304" pitchFamily="18" charset="0"/>
              <a:cs typeface="Times New Roman" panose="02020603050405020304" pitchFamily="18" charset="0"/>
            </a:rPr>
            <a:t> </a:t>
          </a:r>
          <a:r>
            <a:rPr lang="uk-UA" sz="1200" kern="1200" noProof="0" dirty="0" smtClean="0">
              <a:latin typeface="Times New Roman" panose="02020603050405020304" pitchFamily="18" charset="0"/>
              <a:cs typeface="Times New Roman" panose="02020603050405020304" pitchFamily="18" charset="0"/>
            </a:rPr>
            <a:t>таксономічний</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показник</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рівня</a:t>
          </a:r>
          <a:endParaRPr lang="uk-UA" sz="1200" kern="1200" noProof="0" dirty="0" smtClean="0">
            <a:latin typeface="Times New Roman" panose="02020603050405020304" pitchFamily="18" charset="0"/>
            <a:cs typeface="Times New Roman" panose="02020603050405020304" pitchFamily="18" charset="0"/>
          </a:endParaRPr>
        </a:p>
      </dsp:txBody>
      <dsp:txXfrm>
        <a:off x="636386" y="2216673"/>
        <a:ext cx="2554432" cy="1240400"/>
      </dsp:txXfrm>
    </dsp:sp>
    <dsp:sp modelId="{A15C3D5C-7434-4774-9600-203C4793F632}">
      <dsp:nvSpPr>
        <dsp:cNvPr id="0" name=""/>
        <dsp:cNvSpPr/>
      </dsp:nvSpPr>
      <dsp:spPr>
        <a:xfrm>
          <a:off x="297308" y="541954"/>
          <a:ext cx="297308" cy="754333"/>
        </a:xfrm>
        <a:custGeom>
          <a:avLst/>
          <a:gdLst/>
          <a:ahLst/>
          <a:cxnLst/>
          <a:rect l="0" t="0" r="0" b="0"/>
          <a:pathLst>
            <a:path>
              <a:moveTo>
                <a:pt x="0" y="0"/>
              </a:moveTo>
              <a:lnTo>
                <a:pt x="0" y="754333"/>
              </a:lnTo>
              <a:lnTo>
                <a:pt x="297308" y="75433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EDEA242-3286-4595-B5DD-4E89DA32CB56}">
      <dsp:nvSpPr>
        <dsp:cNvPr id="0" name=""/>
        <dsp:cNvSpPr/>
      </dsp:nvSpPr>
      <dsp:spPr>
        <a:xfrm>
          <a:off x="594616" y="803638"/>
          <a:ext cx="2805405" cy="985299"/>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6670" tIns="17780" rIns="26670" bIns="17780" numCol="1" spcCol="1270" anchor="t" anchorCtr="0">
          <a:noAutofit/>
        </a:bodyPr>
        <a:lstStyle/>
        <a:p>
          <a:pPr lvl="0" algn="ctr" defTabSz="622300">
            <a:lnSpc>
              <a:spcPct val="90000"/>
            </a:lnSpc>
            <a:spcBef>
              <a:spcPct val="0"/>
            </a:spcBef>
            <a:spcAft>
              <a:spcPct val="35000"/>
            </a:spcAft>
          </a:pPr>
          <a:r>
            <a:rPr lang="ru-RU" sz="1400" b="1" u="sng" kern="1200" dirty="0" smtClean="0">
              <a:latin typeface="Times New Roman" panose="02020603050405020304" pitchFamily="18" charset="0"/>
              <a:cs typeface="Times New Roman" panose="02020603050405020304" pitchFamily="18" charset="0"/>
            </a:rPr>
            <a:t>Модель </a:t>
          </a:r>
          <a:r>
            <a:rPr lang="ru-RU" sz="1400" b="1" u="sng" kern="1200" dirty="0" err="1" smtClean="0">
              <a:latin typeface="Times New Roman" panose="02020603050405020304" pitchFamily="18" charset="0"/>
              <a:cs typeface="Times New Roman" panose="02020603050405020304" pitchFamily="18" charset="0"/>
            </a:rPr>
            <a:t>групуваня</a:t>
          </a:r>
          <a:r>
            <a:rPr lang="ru-RU" sz="1400" b="1" u="sng" kern="1200" dirty="0" smtClean="0">
              <a:latin typeface="Times New Roman" panose="02020603050405020304" pitchFamily="18" charset="0"/>
              <a:cs typeface="Times New Roman" panose="02020603050405020304" pitchFamily="18" charset="0"/>
            </a:rPr>
            <a:t> </a:t>
          </a:r>
          <a:r>
            <a:rPr lang="ru-RU" sz="1400" b="1" u="sng" kern="1200" dirty="0" err="1" smtClean="0">
              <a:latin typeface="Times New Roman" panose="02020603050405020304" pitchFamily="18" charset="0"/>
              <a:cs typeface="Times New Roman" panose="02020603050405020304" pitchFamily="18" charset="0"/>
            </a:rPr>
            <a:t>банків</a:t>
          </a:r>
          <a:r>
            <a:rPr lang="ru-RU" sz="1400" b="1" u="sng" kern="1200" dirty="0" smtClean="0">
              <a:latin typeface="Times New Roman" panose="02020603050405020304" pitchFamily="18" charset="0"/>
              <a:cs typeface="Times New Roman" panose="02020603050405020304" pitchFamily="18" charset="0"/>
            </a:rPr>
            <a:t> за </a:t>
          </a:r>
          <a:r>
            <a:rPr lang="ru-RU" sz="1400" b="1" u="sng" kern="1200" dirty="0" err="1" smtClean="0">
              <a:latin typeface="Times New Roman" panose="02020603050405020304" pitchFamily="18" charset="0"/>
              <a:cs typeface="Times New Roman" panose="02020603050405020304" pitchFamily="18" charset="0"/>
            </a:rPr>
            <a:t>індикаторами</a:t>
          </a:r>
          <a:r>
            <a:rPr lang="ru-RU" sz="1400" b="1" u="sng" kern="1200" dirty="0" smtClean="0">
              <a:latin typeface="Times New Roman" panose="02020603050405020304" pitchFamily="18" charset="0"/>
              <a:cs typeface="Times New Roman" panose="02020603050405020304" pitchFamily="18" charset="0"/>
            </a:rPr>
            <a:t> </a:t>
          </a:r>
          <a:r>
            <a:rPr lang="ru-RU" sz="1400" b="1" u="sng" kern="1200" dirty="0" err="1" smtClean="0">
              <a:latin typeface="Times New Roman" panose="02020603050405020304" pitchFamily="18" charset="0"/>
              <a:cs typeface="Times New Roman" panose="02020603050405020304" pitchFamily="18" charset="0"/>
            </a:rPr>
            <a:t>фінансової</a:t>
          </a:r>
          <a:r>
            <a:rPr lang="ru-RU" sz="1400" b="1" u="sng" kern="1200" dirty="0" smtClean="0">
              <a:latin typeface="Times New Roman" panose="02020603050405020304" pitchFamily="18" charset="0"/>
              <a:cs typeface="Times New Roman" panose="02020603050405020304" pitchFamily="18" charset="0"/>
            </a:rPr>
            <a:t> </a:t>
          </a:r>
          <a:r>
            <a:rPr lang="ru-RU" sz="1400" b="1" u="sng" kern="1200" dirty="0" err="1" smtClean="0">
              <a:latin typeface="Times New Roman" panose="02020603050405020304" pitchFamily="18" charset="0"/>
              <a:cs typeface="Times New Roman" panose="02020603050405020304" pitchFamily="18" charset="0"/>
            </a:rPr>
            <a:t>надійності</a:t>
          </a:r>
          <a:r>
            <a:rPr lang="ru-RU" sz="1400" b="1" u="sng" kern="1200" dirty="0" smtClean="0">
              <a:latin typeface="Times New Roman" panose="02020603050405020304" pitchFamily="18" charset="0"/>
              <a:cs typeface="Times New Roman" panose="02020603050405020304" pitchFamily="18" charset="0"/>
            </a:rPr>
            <a:t> і </a:t>
          </a:r>
          <a:r>
            <a:rPr lang="ru-RU" sz="1400" b="1" u="sng" kern="1200" dirty="0" err="1" smtClean="0">
              <a:latin typeface="Times New Roman" panose="02020603050405020304" pitchFamily="18" charset="0"/>
              <a:cs typeface="Times New Roman" panose="02020603050405020304" pitchFamily="18" charset="0"/>
            </a:rPr>
            <a:t>стабільності</a:t>
          </a:r>
          <a:endParaRPr lang="ru-RU" sz="1400" b="1" u="sng" kern="1200" dirty="0" smtClean="0">
            <a:latin typeface="Times New Roman" panose="02020603050405020304" pitchFamily="18" charset="0"/>
            <a:cs typeface="Times New Roman" panose="02020603050405020304" pitchFamily="18" charset="0"/>
          </a:endParaRPr>
        </a:p>
        <a:p>
          <a:pPr lvl="0" algn="ctr" defTabSz="622300">
            <a:lnSpc>
              <a:spcPct val="90000"/>
            </a:lnSpc>
            <a:spcBef>
              <a:spcPct val="0"/>
            </a:spcBef>
            <a:spcAft>
              <a:spcPct val="35000"/>
            </a:spcAft>
          </a:pPr>
          <a:r>
            <a:rPr lang="ru-RU" sz="1200" kern="1200" dirty="0" err="1" smtClean="0">
              <a:latin typeface="Times New Roman" panose="02020603050405020304" pitchFamily="18" charset="0"/>
              <a:cs typeface="Times New Roman" panose="02020603050405020304" pitchFamily="18" charset="0"/>
            </a:rPr>
            <a:t>Методологічний</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інструментарій</a:t>
          </a:r>
          <a:r>
            <a:rPr lang="en-US" sz="1200" kern="1200" dirty="0" smtClean="0">
              <a:latin typeface="Times New Roman" panose="02020603050405020304" pitchFamily="18" charset="0"/>
              <a:cs typeface="Times New Roman" panose="02020603050405020304" pitchFamily="18" charset="0"/>
            </a:rPr>
            <a:t>:</a:t>
          </a:r>
          <a:r>
            <a:rPr lang="uk-UA"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кластерний</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аналіз</a:t>
          </a:r>
          <a:r>
            <a:rPr lang="ru-RU" sz="1200" kern="1200" dirty="0" smtClean="0">
              <a:latin typeface="Times New Roman" panose="02020603050405020304" pitchFamily="18" charset="0"/>
              <a:cs typeface="Times New Roman" panose="02020603050405020304" pitchFamily="18" charset="0"/>
            </a:rPr>
            <a:t> без </a:t>
          </a:r>
          <a:r>
            <a:rPr lang="ru-RU" sz="1200" kern="1200" dirty="0" err="1" smtClean="0">
              <a:latin typeface="Times New Roman" panose="02020603050405020304" pitchFamily="18" charset="0"/>
              <a:cs typeface="Times New Roman" panose="02020603050405020304" pitchFamily="18" charset="0"/>
            </a:rPr>
            <a:t>навчання</a:t>
          </a:r>
          <a:endParaRPr lang="uk-UA" sz="1200" b="1" kern="1200" dirty="0">
            <a:latin typeface="Times New Roman" pitchFamily="18" charset="0"/>
            <a:cs typeface="Times New Roman" pitchFamily="18" charset="0"/>
          </a:endParaRPr>
        </a:p>
      </dsp:txBody>
      <dsp:txXfrm>
        <a:off x="623474" y="832496"/>
        <a:ext cx="2747689" cy="927583"/>
      </dsp:txXfrm>
    </dsp:sp>
    <dsp:sp modelId="{1232FC18-2D61-43AB-8DBE-A07091EDC1C5}">
      <dsp:nvSpPr>
        <dsp:cNvPr id="0" name=""/>
        <dsp:cNvSpPr/>
      </dsp:nvSpPr>
      <dsp:spPr>
        <a:xfrm>
          <a:off x="297308" y="541954"/>
          <a:ext cx="295050" cy="4030937"/>
        </a:xfrm>
        <a:custGeom>
          <a:avLst/>
          <a:gdLst/>
          <a:ahLst/>
          <a:cxnLst/>
          <a:rect l="0" t="0" r="0" b="0"/>
          <a:pathLst>
            <a:path>
              <a:moveTo>
                <a:pt x="0" y="0"/>
              </a:moveTo>
              <a:lnTo>
                <a:pt x="0" y="4030937"/>
              </a:lnTo>
              <a:lnTo>
                <a:pt x="295050" y="403093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4DA2840-00FA-4224-B316-9BE37B18E450}">
      <dsp:nvSpPr>
        <dsp:cNvPr id="0" name=""/>
        <dsp:cNvSpPr/>
      </dsp:nvSpPr>
      <dsp:spPr>
        <a:xfrm>
          <a:off x="592358" y="3934713"/>
          <a:ext cx="2637051" cy="127635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6670" tIns="17780" rIns="26670" bIns="17780" numCol="1" spcCol="1270" anchor="t" anchorCtr="0">
          <a:noAutofit/>
        </a:bodyPr>
        <a:lstStyle/>
        <a:p>
          <a:pPr lvl="0" algn="ctr" defTabSz="622300">
            <a:lnSpc>
              <a:spcPct val="90000"/>
            </a:lnSpc>
            <a:spcBef>
              <a:spcPct val="0"/>
            </a:spcBef>
            <a:spcAft>
              <a:spcPct val="35000"/>
            </a:spcAft>
          </a:pPr>
          <a:r>
            <a:rPr lang="uk-UA" sz="1400" b="1" u="sng" kern="1200" dirty="0" smtClean="0">
              <a:latin typeface="Times New Roman" panose="02020603050405020304" pitchFamily="18" charset="0"/>
              <a:cs typeface="Times New Roman" panose="02020603050405020304" pitchFamily="18" charset="0"/>
            </a:rPr>
            <a:t>Модель прогнозування та  ідентифікації стану фінансової надійності та стабільності </a:t>
          </a:r>
        </a:p>
        <a:p>
          <a:pPr lvl="0" algn="ctr" defTabSz="622300">
            <a:lnSpc>
              <a:spcPct val="90000"/>
            </a:lnSpc>
            <a:spcBef>
              <a:spcPct val="0"/>
            </a:spcBef>
            <a:spcAft>
              <a:spcPct val="35000"/>
            </a:spcAft>
          </a:pPr>
          <a:r>
            <a:rPr lang="ru-RU" sz="1200" kern="1200" dirty="0" err="1" smtClean="0">
              <a:latin typeface="Times New Roman" panose="02020603050405020304" pitchFamily="18" charset="0"/>
              <a:cs typeface="Times New Roman" panose="02020603050405020304" pitchFamily="18" charset="0"/>
            </a:rPr>
            <a:t>Методологічний</a:t>
          </a:r>
          <a:r>
            <a:rPr lang="ru-RU" sz="1200" kern="1200" dirty="0" smtClean="0">
              <a:latin typeface="Times New Roman" panose="02020603050405020304" pitchFamily="18" charset="0"/>
              <a:cs typeface="Times New Roman" panose="02020603050405020304" pitchFamily="18" charset="0"/>
            </a:rPr>
            <a:t> </a:t>
          </a:r>
          <a:r>
            <a:rPr lang="ru-RU" sz="1200" kern="1200" dirty="0" err="1" smtClean="0">
              <a:latin typeface="Times New Roman" panose="02020603050405020304" pitchFamily="18" charset="0"/>
              <a:cs typeface="Times New Roman" panose="02020603050405020304" pitchFamily="18" charset="0"/>
            </a:rPr>
            <a:t>інструментарій</a:t>
          </a:r>
          <a:r>
            <a:rPr lang="en-US" sz="1200" kern="1200" dirty="0" smtClean="0">
              <a:latin typeface="Times New Roman" panose="02020603050405020304" pitchFamily="18" charset="0"/>
              <a:cs typeface="Times New Roman" panose="02020603050405020304" pitchFamily="18" charset="0"/>
            </a:rPr>
            <a:t>:</a:t>
          </a:r>
          <a:r>
            <a:rPr lang="uk-UA" sz="1200" kern="1200" dirty="0" smtClean="0">
              <a:latin typeface="Times New Roman" panose="02020603050405020304" pitchFamily="18" charset="0"/>
              <a:cs typeface="Times New Roman" panose="02020603050405020304" pitchFamily="18" charset="0"/>
            </a:rPr>
            <a:t> метод "дерева класифікації</a:t>
          </a:r>
          <a:r>
            <a:rPr lang="uk-UA" sz="1100" kern="1200" dirty="0" smtClean="0"/>
            <a:t>"</a:t>
          </a:r>
          <a:endParaRPr lang="uk-UA" sz="700" b="1" kern="1200" dirty="0"/>
        </a:p>
      </dsp:txBody>
      <dsp:txXfrm>
        <a:off x="629741" y="3972096"/>
        <a:ext cx="2562285" cy="120159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90A297-B8BF-4E1A-B767-D024C240B4DA}">
      <dsp:nvSpPr>
        <dsp:cNvPr id="0" name=""/>
        <dsp:cNvSpPr/>
      </dsp:nvSpPr>
      <dsp:spPr>
        <a:xfrm rot="5400000">
          <a:off x="-198574" y="242691"/>
          <a:ext cx="1323827" cy="926679"/>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uk-UA" sz="1400" kern="1200" dirty="0" smtClean="0"/>
            <a:t>1 кластер</a:t>
          </a:r>
          <a:endParaRPr lang="ru-RU" sz="1400" kern="1200" dirty="0"/>
        </a:p>
      </dsp:txBody>
      <dsp:txXfrm rot="-5400000">
        <a:off x="1" y="507457"/>
        <a:ext cx="926679" cy="397148"/>
      </dsp:txXfrm>
    </dsp:sp>
    <dsp:sp modelId="{CF6575F0-A521-4D6E-9B59-E6FFB87B9D26}">
      <dsp:nvSpPr>
        <dsp:cNvPr id="0" name=""/>
        <dsp:cNvSpPr/>
      </dsp:nvSpPr>
      <dsp:spPr>
        <a:xfrm rot="5400000">
          <a:off x="1441656" y="-450397"/>
          <a:ext cx="860487" cy="189044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7620" rIns="7620" bIns="7620" numCol="1" spcCol="1270" anchor="ctr" anchorCtr="0">
          <a:noAutofit/>
        </a:bodyPr>
        <a:lstStyle/>
        <a:p>
          <a:pPr marL="114300" lvl="1" indent="-114300" algn="l" defTabSz="533400">
            <a:lnSpc>
              <a:spcPct val="90000"/>
            </a:lnSpc>
            <a:spcBef>
              <a:spcPct val="0"/>
            </a:spcBef>
            <a:spcAft>
              <a:spcPct val="15000"/>
            </a:spcAft>
            <a:buChar char="••"/>
          </a:pPr>
          <a:r>
            <a:rPr lang="uk-UA" sz="1200" kern="1200" dirty="0" smtClean="0"/>
            <a:t>Банки з високим станом фінансової надійності та стабільності</a:t>
          </a:r>
          <a:endParaRPr lang="ru-RU" sz="1200" kern="1200" dirty="0"/>
        </a:p>
      </dsp:txBody>
      <dsp:txXfrm rot="-5400000">
        <a:off x="926679" y="106586"/>
        <a:ext cx="1848436" cy="776475"/>
      </dsp:txXfrm>
    </dsp:sp>
    <dsp:sp modelId="{E5F6DF21-61E3-4389-8857-09B9D1BE6985}">
      <dsp:nvSpPr>
        <dsp:cNvPr id="0" name=""/>
        <dsp:cNvSpPr/>
      </dsp:nvSpPr>
      <dsp:spPr>
        <a:xfrm rot="5400000">
          <a:off x="-198574" y="1356745"/>
          <a:ext cx="1323827" cy="926679"/>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uk-UA" sz="1400" kern="1200" dirty="0" smtClean="0"/>
            <a:t>2 кластер</a:t>
          </a:r>
          <a:endParaRPr lang="ru-RU" sz="1400" kern="1200" dirty="0"/>
        </a:p>
      </dsp:txBody>
      <dsp:txXfrm rot="-5400000">
        <a:off x="1" y="1621511"/>
        <a:ext cx="926679" cy="397148"/>
      </dsp:txXfrm>
    </dsp:sp>
    <dsp:sp modelId="{384F068A-2F4D-4A45-8C22-878D72142536}">
      <dsp:nvSpPr>
        <dsp:cNvPr id="0" name=""/>
        <dsp:cNvSpPr/>
      </dsp:nvSpPr>
      <dsp:spPr>
        <a:xfrm rot="5400000">
          <a:off x="1441656" y="643193"/>
          <a:ext cx="860487" cy="189044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7620" rIns="7620" bIns="7620" numCol="1" spcCol="1270" anchor="ctr" anchorCtr="0">
          <a:noAutofit/>
        </a:bodyPr>
        <a:lstStyle/>
        <a:p>
          <a:pPr marL="114300" lvl="1" indent="-114300" algn="l" defTabSz="533400">
            <a:lnSpc>
              <a:spcPct val="90000"/>
            </a:lnSpc>
            <a:spcBef>
              <a:spcPct val="0"/>
            </a:spcBef>
            <a:spcAft>
              <a:spcPct val="15000"/>
            </a:spcAft>
            <a:buChar char="••"/>
          </a:pPr>
          <a:r>
            <a:rPr lang="uk-UA" sz="1200" kern="1200" dirty="0" smtClean="0"/>
            <a:t>Банки з середнім станом фінансової надійності та стабільності</a:t>
          </a:r>
          <a:endParaRPr lang="ru-RU" sz="1200" kern="1200" dirty="0"/>
        </a:p>
      </dsp:txBody>
      <dsp:txXfrm rot="-5400000">
        <a:off x="926679" y="1200176"/>
        <a:ext cx="1848436" cy="776475"/>
      </dsp:txXfrm>
    </dsp:sp>
    <dsp:sp modelId="{03A45B64-860A-4F80-8538-B9CEDF280AFF}">
      <dsp:nvSpPr>
        <dsp:cNvPr id="0" name=""/>
        <dsp:cNvSpPr/>
      </dsp:nvSpPr>
      <dsp:spPr>
        <a:xfrm rot="5400000">
          <a:off x="-198574" y="2470799"/>
          <a:ext cx="1323827" cy="926679"/>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uk-UA" sz="1400" kern="1200" dirty="0" smtClean="0"/>
            <a:t>3 кластер</a:t>
          </a:r>
          <a:endParaRPr lang="ru-RU" sz="1400" kern="1200" dirty="0"/>
        </a:p>
      </dsp:txBody>
      <dsp:txXfrm rot="-5400000">
        <a:off x="1" y="2735565"/>
        <a:ext cx="926679" cy="397148"/>
      </dsp:txXfrm>
    </dsp:sp>
    <dsp:sp modelId="{D29831E1-3FC8-4616-AF44-3D9BB50DC266}">
      <dsp:nvSpPr>
        <dsp:cNvPr id="0" name=""/>
        <dsp:cNvSpPr/>
      </dsp:nvSpPr>
      <dsp:spPr>
        <a:xfrm rot="5400000">
          <a:off x="1441656" y="1757247"/>
          <a:ext cx="860487" cy="189044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7620" rIns="7620" bIns="7620" numCol="1" spcCol="1270" anchor="ctr" anchorCtr="0">
          <a:noAutofit/>
        </a:bodyPr>
        <a:lstStyle/>
        <a:p>
          <a:pPr marL="114300" lvl="1" indent="-114300" algn="l" defTabSz="533400">
            <a:lnSpc>
              <a:spcPct val="90000"/>
            </a:lnSpc>
            <a:spcBef>
              <a:spcPct val="0"/>
            </a:spcBef>
            <a:spcAft>
              <a:spcPct val="15000"/>
            </a:spcAft>
            <a:buChar char="••"/>
          </a:pPr>
          <a:r>
            <a:rPr lang="uk-UA" sz="1200" kern="1200" dirty="0" smtClean="0"/>
            <a:t>Банки з низьким  станом фінансової надійності та стабільності</a:t>
          </a:r>
          <a:endParaRPr lang="ru-RU" sz="1200" kern="1200" dirty="0"/>
        </a:p>
      </dsp:txBody>
      <dsp:txXfrm rot="-5400000">
        <a:off x="926679" y="2314230"/>
        <a:ext cx="1848436" cy="77647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99249B-791C-42A0-802B-74DE0239DA72}">
      <dsp:nvSpPr>
        <dsp:cNvPr id="0" name=""/>
        <dsp:cNvSpPr/>
      </dsp:nvSpPr>
      <dsp:spPr>
        <a:xfrm>
          <a:off x="635019" y="1773"/>
          <a:ext cx="1885809" cy="5254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uk-UA" sz="900" kern="1200" dirty="0" smtClean="0"/>
            <a:t>Стандартизація вхідних </a:t>
          </a:r>
          <a:r>
            <a:rPr lang="uk-UA" sz="900" kern="1200" dirty="0" err="1" smtClean="0"/>
            <a:t>данних</a:t>
          </a:r>
          <a:endParaRPr lang="ru-RU" sz="900" kern="1200" dirty="0"/>
        </a:p>
      </dsp:txBody>
      <dsp:txXfrm>
        <a:off x="650408" y="17162"/>
        <a:ext cx="1855031" cy="494647"/>
      </dsp:txXfrm>
    </dsp:sp>
    <dsp:sp modelId="{08792B1E-DCCD-456F-B131-F0FA7BEF84C7}">
      <dsp:nvSpPr>
        <dsp:cNvPr id="0" name=""/>
        <dsp:cNvSpPr/>
      </dsp:nvSpPr>
      <dsp:spPr>
        <a:xfrm rot="5400000">
          <a:off x="1479406" y="540334"/>
          <a:ext cx="197034" cy="23644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11150">
            <a:lnSpc>
              <a:spcPct val="90000"/>
            </a:lnSpc>
            <a:spcBef>
              <a:spcPct val="0"/>
            </a:spcBef>
            <a:spcAft>
              <a:spcPct val="35000"/>
            </a:spcAft>
          </a:pPr>
          <a:endParaRPr lang="ru-RU" sz="700" kern="1200"/>
        </a:p>
      </dsp:txBody>
      <dsp:txXfrm rot="-5400000">
        <a:off x="1506991" y="560037"/>
        <a:ext cx="141865" cy="137924"/>
      </dsp:txXfrm>
    </dsp:sp>
    <dsp:sp modelId="{94E89AE5-96AB-4ACE-9BCA-6087FC4DC9DD}">
      <dsp:nvSpPr>
        <dsp:cNvPr id="0" name=""/>
        <dsp:cNvSpPr/>
      </dsp:nvSpPr>
      <dsp:spPr>
        <a:xfrm>
          <a:off x="635019" y="789911"/>
          <a:ext cx="1885809" cy="5254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ru-RU" sz="900" kern="1200" dirty="0" err="1" smtClean="0"/>
            <a:t>Побудова</a:t>
          </a:r>
          <a:r>
            <a:rPr lang="ru-RU" sz="900" kern="1200" dirty="0" smtClean="0"/>
            <a:t> </a:t>
          </a:r>
          <a:r>
            <a:rPr lang="ru-RU" sz="900" kern="1200" dirty="0" err="1" smtClean="0"/>
            <a:t>дендрограми</a:t>
          </a:r>
          <a:r>
            <a:rPr lang="ru-RU" sz="900" kern="1200" dirty="0" smtClean="0"/>
            <a:t> </a:t>
          </a:r>
          <a:r>
            <a:rPr lang="ru-RU" sz="900" kern="1200" dirty="0" err="1" smtClean="0"/>
            <a:t>класифікації</a:t>
          </a:r>
          <a:r>
            <a:rPr lang="ru-RU" sz="900" kern="1200" dirty="0" smtClean="0"/>
            <a:t> за методом Уорда </a:t>
          </a:r>
          <a:endParaRPr lang="ru-RU" sz="900" kern="1200" dirty="0"/>
        </a:p>
      </dsp:txBody>
      <dsp:txXfrm>
        <a:off x="650408" y="805300"/>
        <a:ext cx="1855031" cy="494647"/>
      </dsp:txXfrm>
    </dsp:sp>
    <dsp:sp modelId="{87783C29-7689-4029-944C-6486C58ADEE3}">
      <dsp:nvSpPr>
        <dsp:cNvPr id="0" name=""/>
        <dsp:cNvSpPr/>
      </dsp:nvSpPr>
      <dsp:spPr>
        <a:xfrm rot="5400000">
          <a:off x="1479406" y="1328471"/>
          <a:ext cx="197034" cy="23644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11150">
            <a:lnSpc>
              <a:spcPct val="90000"/>
            </a:lnSpc>
            <a:spcBef>
              <a:spcPct val="0"/>
            </a:spcBef>
            <a:spcAft>
              <a:spcPct val="35000"/>
            </a:spcAft>
          </a:pPr>
          <a:endParaRPr lang="ru-RU" sz="700" kern="1200"/>
        </a:p>
      </dsp:txBody>
      <dsp:txXfrm rot="-5400000">
        <a:off x="1506991" y="1348174"/>
        <a:ext cx="141865" cy="137924"/>
      </dsp:txXfrm>
    </dsp:sp>
    <dsp:sp modelId="{D74C510F-C97F-46F0-8FAB-03D1CD4B6F92}">
      <dsp:nvSpPr>
        <dsp:cNvPr id="0" name=""/>
        <dsp:cNvSpPr/>
      </dsp:nvSpPr>
      <dsp:spPr>
        <a:xfrm>
          <a:off x="635019" y="1578048"/>
          <a:ext cx="1885809" cy="5254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ru-RU" sz="900" kern="1200" dirty="0" err="1" smtClean="0"/>
            <a:t>Визначення</a:t>
          </a:r>
          <a:r>
            <a:rPr lang="ru-RU" sz="900" kern="1200" dirty="0" smtClean="0"/>
            <a:t> </a:t>
          </a:r>
          <a:r>
            <a:rPr lang="ru-RU" sz="900" kern="1200" dirty="0" err="1" smtClean="0"/>
            <a:t>Евклідових</a:t>
          </a:r>
          <a:r>
            <a:rPr lang="ru-RU" sz="900" kern="1200" dirty="0" smtClean="0"/>
            <a:t> </a:t>
          </a:r>
          <a:r>
            <a:rPr lang="ru-RU" sz="900" kern="1200" dirty="0" err="1" smtClean="0"/>
            <a:t>відстаней</a:t>
          </a:r>
          <a:r>
            <a:rPr lang="ru-RU" sz="900" kern="1200" dirty="0" smtClean="0"/>
            <a:t> </a:t>
          </a:r>
          <a:r>
            <a:rPr lang="ru-RU" sz="900" kern="1200" dirty="0" err="1" smtClean="0"/>
            <a:t>між</a:t>
          </a:r>
          <a:r>
            <a:rPr lang="ru-RU" sz="900" kern="1200" dirty="0" smtClean="0"/>
            <a:t> кластерами, за </a:t>
          </a:r>
          <a:r>
            <a:rPr lang="ru-RU" sz="900" kern="1200" dirty="0" err="1" smtClean="0"/>
            <a:t>допомогою</a:t>
          </a:r>
          <a:r>
            <a:rPr lang="ru-RU" sz="900" kern="1200" dirty="0" smtClean="0"/>
            <a:t> методу k-</a:t>
          </a:r>
          <a:r>
            <a:rPr lang="ru-RU" sz="900" kern="1200" dirty="0" err="1" smtClean="0"/>
            <a:t>середніх</a:t>
          </a:r>
          <a:endParaRPr lang="ru-RU" sz="900" kern="1200" dirty="0"/>
        </a:p>
      </dsp:txBody>
      <dsp:txXfrm>
        <a:off x="650408" y="1593437"/>
        <a:ext cx="1855031" cy="494647"/>
      </dsp:txXfrm>
    </dsp:sp>
    <dsp:sp modelId="{ECA62F34-B3D2-423B-A8C3-59CA58918771}">
      <dsp:nvSpPr>
        <dsp:cNvPr id="0" name=""/>
        <dsp:cNvSpPr/>
      </dsp:nvSpPr>
      <dsp:spPr>
        <a:xfrm rot="5400000">
          <a:off x="1479406" y="2116609"/>
          <a:ext cx="197034" cy="23644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11150">
            <a:lnSpc>
              <a:spcPct val="90000"/>
            </a:lnSpc>
            <a:spcBef>
              <a:spcPct val="0"/>
            </a:spcBef>
            <a:spcAft>
              <a:spcPct val="35000"/>
            </a:spcAft>
          </a:pPr>
          <a:endParaRPr lang="ru-RU" sz="700" kern="1200"/>
        </a:p>
      </dsp:txBody>
      <dsp:txXfrm rot="-5400000">
        <a:off x="1506991" y="2136312"/>
        <a:ext cx="141865" cy="137924"/>
      </dsp:txXfrm>
    </dsp:sp>
    <dsp:sp modelId="{E6FCCC9A-D0E2-42D2-A767-C2F7299A49A8}">
      <dsp:nvSpPr>
        <dsp:cNvPr id="0" name=""/>
        <dsp:cNvSpPr/>
      </dsp:nvSpPr>
      <dsp:spPr>
        <a:xfrm>
          <a:off x="635019" y="2366186"/>
          <a:ext cx="1885809" cy="5254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ru-RU" sz="900" kern="1200" dirty="0" err="1" smtClean="0"/>
            <a:t>Оцінка</a:t>
          </a:r>
          <a:r>
            <a:rPr lang="ru-RU" sz="900" kern="1200" dirty="0" smtClean="0"/>
            <a:t> </a:t>
          </a:r>
          <a:r>
            <a:rPr lang="ru-RU" sz="900" kern="1200" dirty="0" err="1" smtClean="0"/>
            <a:t>якості</a:t>
          </a:r>
          <a:r>
            <a:rPr lang="ru-RU" sz="900" kern="1200" dirty="0" smtClean="0"/>
            <a:t> </a:t>
          </a:r>
          <a:r>
            <a:rPr lang="ru-RU" sz="900" kern="1200" dirty="0" err="1" smtClean="0"/>
            <a:t>показників</a:t>
          </a:r>
          <a:r>
            <a:rPr lang="ru-RU" sz="900" kern="1200" dirty="0" smtClean="0"/>
            <a:t> та </a:t>
          </a:r>
          <a:r>
            <a:rPr lang="uk-UA" sz="900" kern="1200" dirty="0" err="1" smtClean="0"/>
            <a:t>кластеризації</a:t>
          </a:r>
          <a:r>
            <a:rPr lang="uk-UA" sz="900" kern="1200" dirty="0" smtClean="0"/>
            <a:t> </a:t>
          </a:r>
          <a:r>
            <a:rPr lang="uk-UA" sz="900" kern="1200" dirty="0" err="1" smtClean="0"/>
            <a:t>вцілому</a:t>
          </a:r>
          <a:endParaRPr lang="ru-RU" sz="900" kern="1200" dirty="0"/>
        </a:p>
      </dsp:txBody>
      <dsp:txXfrm>
        <a:off x="650408" y="2381575"/>
        <a:ext cx="1855031" cy="494647"/>
      </dsp:txXfrm>
    </dsp:sp>
    <dsp:sp modelId="{36BDCD79-54B2-4744-9523-BA6E61B96792}">
      <dsp:nvSpPr>
        <dsp:cNvPr id="0" name=""/>
        <dsp:cNvSpPr/>
      </dsp:nvSpPr>
      <dsp:spPr>
        <a:xfrm rot="5400000">
          <a:off x="1479406" y="2904747"/>
          <a:ext cx="197034" cy="23644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11150">
            <a:lnSpc>
              <a:spcPct val="90000"/>
            </a:lnSpc>
            <a:spcBef>
              <a:spcPct val="0"/>
            </a:spcBef>
            <a:spcAft>
              <a:spcPct val="35000"/>
            </a:spcAft>
          </a:pPr>
          <a:endParaRPr lang="ru-RU" sz="700" kern="1200"/>
        </a:p>
      </dsp:txBody>
      <dsp:txXfrm rot="-5400000">
        <a:off x="1506991" y="2924450"/>
        <a:ext cx="141865" cy="137924"/>
      </dsp:txXfrm>
    </dsp:sp>
    <dsp:sp modelId="{D054F1CC-6878-4E86-B39B-A399ECC3A7F6}">
      <dsp:nvSpPr>
        <dsp:cNvPr id="0" name=""/>
        <dsp:cNvSpPr/>
      </dsp:nvSpPr>
      <dsp:spPr>
        <a:xfrm>
          <a:off x="635019" y="3154324"/>
          <a:ext cx="1885809" cy="5254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ru-RU" sz="900" kern="1200" dirty="0" err="1" smtClean="0"/>
            <a:t>Побудова</a:t>
          </a:r>
          <a:r>
            <a:rPr lang="ru-RU" sz="900" kern="1200" dirty="0" smtClean="0"/>
            <a:t> </a:t>
          </a:r>
          <a:r>
            <a:rPr lang="ru-RU" sz="900" kern="1200" dirty="0" err="1" smtClean="0"/>
            <a:t>графіку</a:t>
          </a:r>
          <a:r>
            <a:rPr lang="ru-RU" sz="900" kern="1200" dirty="0" smtClean="0"/>
            <a:t> </a:t>
          </a:r>
          <a:r>
            <a:rPr lang="ru-RU" sz="900" kern="1200" dirty="0" err="1" smtClean="0"/>
            <a:t>середніх</a:t>
          </a:r>
          <a:endParaRPr lang="ru-RU" sz="900" kern="1200" dirty="0"/>
        </a:p>
      </dsp:txBody>
      <dsp:txXfrm>
        <a:off x="650408" y="3169713"/>
        <a:ext cx="1855031" cy="494647"/>
      </dsp:txXfrm>
    </dsp:sp>
    <dsp:sp modelId="{D59C0186-CC99-4AEA-B83C-BC16C02BDA6B}">
      <dsp:nvSpPr>
        <dsp:cNvPr id="0" name=""/>
        <dsp:cNvSpPr/>
      </dsp:nvSpPr>
      <dsp:spPr>
        <a:xfrm rot="5400000">
          <a:off x="1479406" y="3692885"/>
          <a:ext cx="197034" cy="23644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11150">
            <a:lnSpc>
              <a:spcPct val="90000"/>
            </a:lnSpc>
            <a:spcBef>
              <a:spcPct val="0"/>
            </a:spcBef>
            <a:spcAft>
              <a:spcPct val="35000"/>
            </a:spcAft>
          </a:pPr>
          <a:endParaRPr lang="ru-RU" sz="700" kern="1200"/>
        </a:p>
      </dsp:txBody>
      <dsp:txXfrm rot="-5400000">
        <a:off x="1506991" y="3712588"/>
        <a:ext cx="141865" cy="137924"/>
      </dsp:txXfrm>
    </dsp:sp>
    <dsp:sp modelId="{F0C4461C-92C2-42D6-9D76-520995B86802}">
      <dsp:nvSpPr>
        <dsp:cNvPr id="0" name=""/>
        <dsp:cNvSpPr/>
      </dsp:nvSpPr>
      <dsp:spPr>
        <a:xfrm>
          <a:off x="635019" y="3942462"/>
          <a:ext cx="1885809" cy="5254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ru-RU" sz="900" kern="1200" dirty="0" smtClean="0"/>
            <a:t>Результат - </a:t>
          </a:r>
          <a:r>
            <a:rPr lang="ru-RU" sz="900" kern="1200" dirty="0" err="1" smtClean="0"/>
            <a:t>групування</a:t>
          </a:r>
          <a:r>
            <a:rPr lang="ru-RU" sz="900" kern="1200" dirty="0" smtClean="0"/>
            <a:t> </a:t>
          </a:r>
          <a:r>
            <a:rPr lang="ru-RU" sz="900" kern="1200" dirty="0" err="1" smtClean="0"/>
            <a:t>банків</a:t>
          </a:r>
          <a:r>
            <a:rPr lang="ru-RU" sz="900" kern="1200" dirty="0" smtClean="0"/>
            <a:t> у </a:t>
          </a:r>
          <a:r>
            <a:rPr lang="ru-RU" sz="900" kern="1200" dirty="0" err="1" smtClean="0"/>
            <a:t>кластери</a:t>
          </a:r>
          <a:r>
            <a:rPr lang="ru-RU" sz="900" kern="1200" dirty="0" smtClean="0"/>
            <a:t> </a:t>
          </a:r>
          <a:endParaRPr lang="ru-RU" sz="900" kern="1200" dirty="0"/>
        </a:p>
      </dsp:txBody>
      <dsp:txXfrm>
        <a:off x="650408" y="3957851"/>
        <a:ext cx="1855031" cy="494647"/>
      </dsp:txXfrm>
    </dsp:sp>
  </dsp:spTree>
</dsp:drawing>
</file>

<file path=ppt/diagrams/layout1.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solidFill>
                <a:schemeClr val="tx2"/>
              </a:solidFill>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973C59C-4E16-4A64-A766-34DB213E11B3}" type="datetimeFigureOut">
              <a:rPr lang="en-US">
                <a:solidFill>
                  <a:schemeClr val="tx2"/>
                </a:solidFill>
              </a:rPr>
              <a:t>2/19/2015</a:t>
            </a:fld>
            <a:endParaRPr>
              <a:solidFill>
                <a:schemeClr val="tx2"/>
              </a:solidFill>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solidFill>
                <a:schemeClr val="tx2"/>
              </a:solidFill>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FD77566-CD65-4859-9FA1-43956DC85B8C}" type="slidenum">
              <a:rPr>
                <a:solidFill>
                  <a:schemeClr val="tx2"/>
                </a:solidFill>
              </a:rPr>
              <a:t>‹#›</a:t>
            </a:fld>
            <a:endParaRPr>
              <a:solidFill>
                <a:schemeClr val="tx2"/>
              </a:solidFill>
            </a:endParaRPr>
          </a:p>
        </p:txBody>
      </p:sp>
    </p:spTree>
    <p:extLst>
      <p:ext uri="{BB962C8B-B14F-4D97-AF65-F5344CB8AC3E}">
        <p14:creationId xmlns:p14="http://schemas.microsoft.com/office/powerpoint/2010/main" val="27087983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2"/>
                </a:solidFill>
              </a:defRPr>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2"/>
                </a:solidFill>
              </a:defRPr>
            </a:lvl1pPr>
          </a:lstStyle>
          <a:p>
            <a:fld id="{F95CF31C-F757-429C-A789-86504F04C3BE}" type="datetimeFigureOut">
              <a:rPr lang="en-US"/>
              <a:pPr/>
              <a:t>2/19/2015</a:t>
            </a:fld>
            <a:endParaRP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2"/>
                </a:solidFill>
              </a:defRPr>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2"/>
                </a:solidFill>
              </a:defRPr>
            </a:lvl1pPr>
          </a:lstStyle>
          <a:p>
            <a:fld id="{B8796F01-7154-41E0-B48B-A6921757531A}" type="slidenum">
              <a:rPr/>
              <a:pPr/>
              <a:t>‹#›</a:t>
            </a:fld>
            <a:endParaRPr/>
          </a:p>
        </p:txBody>
      </p:sp>
    </p:spTree>
    <p:extLst>
      <p:ext uri="{BB962C8B-B14F-4D97-AF65-F5344CB8AC3E}">
        <p14:creationId xmlns:p14="http://schemas.microsoft.com/office/powerpoint/2010/main" val="44077566"/>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2"/>
        </a:solidFill>
        <a:latin typeface="+mn-lt"/>
        <a:ea typeface="+mn-ea"/>
        <a:cs typeface="+mn-cs"/>
      </a:defRPr>
    </a:lvl1pPr>
    <a:lvl2pPr marL="609493" algn="l" defTabSz="1218987" rtl="0" eaLnBrk="1" latinLnBrk="0" hangingPunct="1">
      <a:defRPr sz="1600" kern="1200">
        <a:solidFill>
          <a:schemeClr val="tx2"/>
        </a:solidFill>
        <a:latin typeface="+mn-lt"/>
        <a:ea typeface="+mn-ea"/>
        <a:cs typeface="+mn-cs"/>
      </a:defRPr>
    </a:lvl2pPr>
    <a:lvl3pPr marL="1218987" algn="l" defTabSz="1218987" rtl="0" eaLnBrk="1" latinLnBrk="0" hangingPunct="1">
      <a:defRPr sz="1600" kern="1200">
        <a:solidFill>
          <a:schemeClr val="tx2"/>
        </a:solidFill>
        <a:latin typeface="+mn-lt"/>
        <a:ea typeface="+mn-ea"/>
        <a:cs typeface="+mn-cs"/>
      </a:defRPr>
    </a:lvl3pPr>
    <a:lvl4pPr marL="1828480" algn="l" defTabSz="1218987" rtl="0" eaLnBrk="1" latinLnBrk="0" hangingPunct="1">
      <a:defRPr sz="1600" kern="1200">
        <a:solidFill>
          <a:schemeClr val="tx2"/>
        </a:solidFill>
        <a:latin typeface="+mn-lt"/>
        <a:ea typeface="+mn-ea"/>
        <a:cs typeface="+mn-cs"/>
      </a:defRPr>
    </a:lvl4pPr>
    <a:lvl5pPr marL="2437973" algn="l" defTabSz="1218987" rtl="0" eaLnBrk="1" latinLnBrk="0" hangingPunct="1">
      <a:defRPr sz="1600" kern="1200">
        <a:solidFill>
          <a:schemeClr val="tx2"/>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672383" y="1498601"/>
            <a:ext cx="7008574" cy="3298825"/>
          </a:xfrm>
        </p:spPr>
        <p:txBody>
          <a:bodyPr>
            <a:normAutofit/>
          </a:bodyPr>
          <a:lstStyle>
            <a:lvl1pPr>
              <a:lnSpc>
                <a:spcPct val="90000"/>
              </a:lnSpc>
              <a:defRPr sz="5400" cap="none" baseline="0"/>
            </a:lvl1pPr>
          </a:lstStyle>
          <a:p>
            <a:r>
              <a:rPr lang="en-US" smtClean="0"/>
              <a:t>Click to edit Master title style</a:t>
            </a:r>
            <a:endParaRPr/>
          </a:p>
        </p:txBody>
      </p:sp>
      <p:sp>
        <p:nvSpPr>
          <p:cNvPr id="3" name="Subtitle 2"/>
          <p:cNvSpPr>
            <a:spLocks noGrp="1"/>
          </p:cNvSpPr>
          <p:nvPr>
            <p:ph type="subTitle" idx="1"/>
          </p:nvPr>
        </p:nvSpPr>
        <p:spPr>
          <a:xfrm>
            <a:off x="4672383" y="4927600"/>
            <a:ext cx="7008574" cy="1244600"/>
          </a:xfrm>
        </p:spPr>
        <p:txBody>
          <a:bodyPr>
            <a:normAutofit/>
          </a:bodyPr>
          <a:lstStyle>
            <a:lvl1pPr marL="0" indent="0" algn="l">
              <a:spcBef>
                <a:spcPts val="0"/>
              </a:spcBef>
              <a:buNone/>
              <a:defRPr sz="2800" b="0">
                <a:solidFill>
                  <a:schemeClr val="tx1"/>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smtClean="0"/>
              <a:t>Click to edit Master subtitle style</a:t>
            </a:r>
            <a:endParaRPr/>
          </a:p>
        </p:txBody>
      </p:sp>
    </p:spTree>
    <p:extLst>
      <p:ext uri="{BB962C8B-B14F-4D97-AF65-F5344CB8AC3E}">
        <p14:creationId xmlns:p14="http://schemas.microsoft.com/office/powerpoint/2010/main" val="3222770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B5A30F4-0B4E-4E4B-BC36-C30CD13F4E17}" type="datetimeFigureOut">
              <a:rPr lang="en-US"/>
              <a:t>2/19/2015</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DA60BA0E-20D0-4E7C-B286-26C960A6788F}" type="slidenum">
              <a:rPr/>
              <a:t>‹#›</a:t>
            </a:fld>
            <a:endParaRPr/>
          </a:p>
        </p:txBody>
      </p:sp>
    </p:spTree>
    <p:extLst>
      <p:ext uri="{BB962C8B-B14F-4D97-AF65-F5344CB8AC3E}">
        <p14:creationId xmlns:p14="http://schemas.microsoft.com/office/powerpoint/2010/main" val="1563524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12589" y="4445000"/>
            <a:ext cx="7008574" cy="1930400"/>
          </a:xfrm>
        </p:spPr>
        <p:txBody>
          <a:bodyPr anchor="t">
            <a:normAutofit/>
          </a:bodyPr>
          <a:lstStyle>
            <a:lvl1pPr algn="l">
              <a:defRPr sz="5400" b="0" cap="none" baseline="0"/>
            </a:lvl1pPr>
          </a:lstStyle>
          <a:p>
            <a:r>
              <a:rPr lang="en-US" smtClean="0"/>
              <a:t>Click to edit Master title style</a:t>
            </a:r>
            <a:endParaRPr/>
          </a:p>
        </p:txBody>
      </p:sp>
      <p:sp>
        <p:nvSpPr>
          <p:cNvPr id="3" name="Text Placeholder 2"/>
          <p:cNvSpPr>
            <a:spLocks noGrp="1"/>
          </p:cNvSpPr>
          <p:nvPr>
            <p:ph type="body" idx="1"/>
          </p:nvPr>
        </p:nvSpPr>
        <p:spPr>
          <a:xfrm>
            <a:off x="812589" y="3124200"/>
            <a:ext cx="7008574" cy="1296987"/>
          </a:xfrm>
        </p:spPr>
        <p:txBody>
          <a:bodyPr anchor="b">
            <a:normAutofit/>
          </a:bodyPr>
          <a:lstStyle>
            <a:lvl1pPr marL="0" indent="0">
              <a:spcBef>
                <a:spcPts val="0"/>
              </a:spcBef>
              <a:buNone/>
              <a:defRPr sz="2800">
                <a:solidFill>
                  <a:schemeClr val="tx1"/>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41963402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111730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629755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2DD204D1-F9BD-4643-8480-6EA41EB484F1}" type="datetimeFigureOut">
              <a:rPr lang="en-US"/>
              <a:t>2/19/2015</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489339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112137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smtClean="0"/>
              <a:t>Click to edit Master text styles</a:t>
            </a:r>
          </a:p>
        </p:txBody>
      </p:sp>
      <p:sp>
        <p:nvSpPr>
          <p:cNvPr id="4" name="Content Placeholder 3"/>
          <p:cNvSpPr>
            <a:spLocks noGrp="1"/>
          </p:cNvSpPr>
          <p:nvPr>
            <p:ph sz="half" idx="2"/>
          </p:nvPr>
        </p:nvSpPr>
        <p:spPr>
          <a:xfrm>
            <a:off x="111730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630162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smtClean="0"/>
              <a:t>Click to edit Master text styles</a:t>
            </a:r>
          </a:p>
        </p:txBody>
      </p:sp>
      <p:sp>
        <p:nvSpPr>
          <p:cNvPr id="6" name="Content Placeholder 5"/>
          <p:cNvSpPr>
            <a:spLocks noGrp="1"/>
          </p:cNvSpPr>
          <p:nvPr>
            <p:ph sz="quarter" idx="4"/>
          </p:nvPr>
        </p:nvSpPr>
        <p:spPr>
          <a:xfrm>
            <a:off x="629755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2DD204D1-F9BD-4643-8480-6EA41EB484F1}" type="datetimeFigureOut">
              <a:rPr lang="en-US"/>
              <a:t>2/19/2015</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55283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2DD204D1-F9BD-4643-8480-6EA41EB484F1}" type="datetimeFigureOut">
              <a:rPr lang="en-US"/>
              <a:t>2/19/2015</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516763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D204D1-F9BD-4643-8480-6EA41EB484F1}" type="datetimeFigureOut">
              <a:rPr lang="en-US"/>
              <a:t>2/19/2015</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206873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3961368" y="0"/>
            <a:ext cx="7922736"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304721" y="1701800"/>
            <a:ext cx="3351927" cy="2844800"/>
          </a:xfrm>
        </p:spPr>
        <p:txBody>
          <a:bodyPr anchor="b">
            <a:normAutofit/>
          </a:bodyPr>
          <a:lstStyle>
            <a:lvl1pPr algn="l">
              <a:defRPr sz="2000" b="1"/>
            </a:lvl1pPr>
          </a:lstStyle>
          <a:p>
            <a:r>
              <a:rPr lang="en-US" smtClean="0"/>
              <a:t>Click to edit Master title style</a:t>
            </a:r>
            <a:endParaRPr/>
          </a:p>
        </p:txBody>
      </p:sp>
      <p:sp>
        <p:nvSpPr>
          <p:cNvPr id="3" name="Content Placeholder 2"/>
          <p:cNvSpPr>
            <a:spLocks noGrp="1"/>
          </p:cNvSpPr>
          <p:nvPr>
            <p:ph idx="1"/>
          </p:nvPr>
        </p:nvSpPr>
        <p:spPr>
          <a:xfrm>
            <a:off x="4469236" y="482600"/>
            <a:ext cx="6805427" cy="5892800"/>
          </a:xfrm>
        </p:spPr>
        <p:txBody>
          <a:bodyPr>
            <a:normAutofit/>
          </a:bodyPr>
          <a:lstStyle>
            <a:lvl1pPr>
              <a:defRPr sz="24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304721" y="4648200"/>
            <a:ext cx="3351927" cy="1727200"/>
          </a:xfrm>
        </p:spPr>
        <p:txBody>
          <a:bodyPr>
            <a:normAutofit/>
          </a:bodyPr>
          <a:lstStyle>
            <a:lvl1pPr marL="0" indent="0">
              <a:spcBef>
                <a:spcPts val="120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26BF754-515F-40B9-8D24-D54D5825B3D0}" type="datetimeFigureOut">
              <a:rPr lang="en-US"/>
              <a:t>2/19/2015</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DFBB78A-01B4-41F2-96B0-677A4A282832}" type="slidenum">
              <a:rPr/>
              <a:t>‹#›</a:t>
            </a:fld>
            <a:endParaRPr/>
          </a:p>
        </p:txBody>
      </p:sp>
    </p:spTree>
    <p:extLst>
      <p:ext uri="{BB962C8B-B14F-4D97-AF65-F5344CB8AC3E}">
        <p14:creationId xmlns:p14="http://schemas.microsoft.com/office/powerpoint/2010/main" val="1968072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2082258" y="0"/>
            <a:ext cx="8024310"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2437765" y="4800600"/>
            <a:ext cx="7313295" cy="762000"/>
          </a:xfrm>
        </p:spPr>
        <p:txBody>
          <a:bodyPr anchor="b">
            <a:normAutofit/>
          </a:bodyPr>
          <a:lstStyle>
            <a:lvl1pPr algn="l">
              <a:defRPr sz="2000" b="1"/>
            </a:lvl1pPr>
          </a:lstStyle>
          <a:p>
            <a:r>
              <a:rPr lang="en-US" smtClean="0"/>
              <a:t>Click to edit Master title style</a:t>
            </a:r>
            <a:endParaRPr/>
          </a:p>
        </p:txBody>
      </p:sp>
      <p:sp>
        <p:nvSpPr>
          <p:cNvPr id="3" name="Picture Placeholder 2"/>
          <p:cNvSpPr>
            <a:spLocks noGrp="1"/>
          </p:cNvSpPr>
          <p:nvPr>
            <p:ph type="pic" idx="1"/>
          </p:nvPr>
        </p:nvSpPr>
        <p:spPr>
          <a:xfrm>
            <a:off x="2437765" y="279401"/>
            <a:ext cx="7313295" cy="4448175"/>
          </a:xfrm>
        </p:spPr>
        <p:txBody>
          <a:bodyPr>
            <a:normAutofit/>
          </a:bodyPr>
          <a:lstStyle>
            <a:lvl1pPr marL="0" indent="0">
              <a:buNone/>
              <a:defRPr sz="28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r>
              <a:rPr lang="en-US" smtClean="0"/>
              <a:t>Click icon to add picture</a:t>
            </a:r>
            <a:endParaRPr/>
          </a:p>
        </p:txBody>
      </p:sp>
      <p:sp>
        <p:nvSpPr>
          <p:cNvPr id="4" name="Text Placeholder 3"/>
          <p:cNvSpPr>
            <a:spLocks noGrp="1"/>
          </p:cNvSpPr>
          <p:nvPr>
            <p:ph type="body" sz="half" idx="2"/>
          </p:nvPr>
        </p:nvSpPr>
        <p:spPr>
          <a:xfrm>
            <a:off x="2437765" y="5562600"/>
            <a:ext cx="7313295" cy="812800"/>
          </a:xfrm>
        </p:spPr>
        <p:txBody>
          <a:bodyPr>
            <a:normAutofit/>
          </a:bodyPr>
          <a:lstStyle>
            <a:lvl1pPr marL="0" indent="0">
              <a:spcBef>
                <a:spcPts val="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26BF754-515F-40B9-8D24-D54D5825B3D0}" type="datetimeFigureOut">
              <a:rPr lang="en-US"/>
              <a:t>2/19/2015</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DFBB78A-01B4-41F2-96B0-677A4A282832}" type="slidenum">
              <a:rPr/>
              <a:t>‹#›</a:t>
            </a:fld>
            <a:endParaRPr/>
          </a:p>
        </p:txBody>
      </p:sp>
    </p:spTree>
    <p:extLst>
      <p:ext uri="{BB962C8B-B14F-4D97-AF65-F5344CB8AC3E}">
        <p14:creationId xmlns:p14="http://schemas.microsoft.com/office/powerpoint/2010/main" val="1221337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7AECB6C2-1084-4AED-A74A-DF028B0094EA}" type="datetimeFigureOut">
              <a:rPr lang="en-US"/>
              <a:t>2/19/2015</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591C5AD9-787D-40FA-8A4D-16A055B9AF81}" type="slidenum">
              <a:rPr/>
              <a:t>‹#›</a:t>
            </a:fld>
            <a:endParaRPr/>
          </a:p>
        </p:txBody>
      </p:sp>
    </p:spTree>
    <p:extLst>
      <p:ext uri="{BB962C8B-B14F-4D97-AF65-F5344CB8AC3E}">
        <p14:creationId xmlns:p14="http://schemas.microsoft.com/office/powerpoint/2010/main" val="1010434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52633" y="274638"/>
            <a:ext cx="1422030" cy="5897561"/>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1117309" y="274638"/>
            <a:ext cx="8532178" cy="589756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7AECB6C2-1084-4AED-A74A-DF028B0094EA}" type="datetimeFigureOut">
              <a:rPr lang="en-US"/>
              <a:t>2/19/2015</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591C5AD9-787D-40FA-8A4D-16A055B9AF81}" type="slidenum">
              <a:rPr/>
              <a:t>‹#›</a:t>
            </a:fld>
            <a:endParaRPr/>
          </a:p>
        </p:txBody>
      </p:sp>
    </p:spTree>
    <p:extLst>
      <p:ext uri="{BB962C8B-B14F-4D97-AF65-F5344CB8AC3E}">
        <p14:creationId xmlns:p14="http://schemas.microsoft.com/office/powerpoint/2010/main" val="3650715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304721" y="0"/>
            <a:ext cx="11579384"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Placeholder 1"/>
          <p:cNvSpPr>
            <a:spLocks noGrp="1"/>
          </p:cNvSpPr>
          <p:nvPr>
            <p:ph type="title"/>
          </p:nvPr>
        </p:nvSpPr>
        <p:spPr>
          <a:xfrm>
            <a:off x="1117309" y="76200"/>
            <a:ext cx="10157354" cy="1397000"/>
          </a:xfrm>
          <a:prstGeom prst="rect">
            <a:avLst/>
          </a:prstGeom>
        </p:spPr>
        <p:txBody>
          <a:bodyPr vert="horz" lIns="121899" tIns="60949" rIns="121899" bIns="60949" rtlCol="0" anchor="b">
            <a:normAutofit/>
          </a:bodyPr>
          <a:lstStyle/>
          <a:p>
            <a:r>
              <a:rPr lang="en-US" smtClean="0"/>
              <a:t>Click to edit Master title style</a:t>
            </a:r>
            <a:endParaRPr dirty="0"/>
          </a:p>
        </p:txBody>
      </p:sp>
      <p:sp>
        <p:nvSpPr>
          <p:cNvPr id="3" name="Text Placeholder 2"/>
          <p:cNvSpPr>
            <a:spLocks noGrp="1"/>
          </p:cNvSpPr>
          <p:nvPr>
            <p:ph type="body" idx="1"/>
          </p:nvPr>
        </p:nvSpPr>
        <p:spPr>
          <a:xfrm>
            <a:off x="1117309" y="1701800"/>
            <a:ext cx="10157354" cy="4470400"/>
          </a:xfrm>
          <a:prstGeom prst="rect">
            <a:avLst/>
          </a:prstGeom>
        </p:spPr>
        <p:txBody>
          <a:bodyPr vert="horz" lIns="121899" tIns="60949" rIns="121899" bIns="6094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2"/>
          </p:nvPr>
        </p:nvSpPr>
        <p:spPr>
          <a:xfrm>
            <a:off x="1117309" y="6400801"/>
            <a:ext cx="2742486" cy="320675"/>
          </a:xfrm>
          <a:prstGeom prst="rect">
            <a:avLst/>
          </a:prstGeom>
        </p:spPr>
        <p:txBody>
          <a:bodyPr vert="horz" lIns="121899" tIns="60949" rIns="121899" bIns="60949" rtlCol="0" anchor="b"/>
          <a:lstStyle>
            <a:lvl1pPr algn="l">
              <a:defRPr sz="1200">
                <a:solidFill>
                  <a:schemeClr val="tx2">
                    <a:lumMod val="50000"/>
                    <a:lumOff val="50000"/>
                  </a:schemeClr>
                </a:solidFill>
              </a:defRPr>
            </a:lvl1pPr>
          </a:lstStyle>
          <a:p>
            <a:fld id="{2DD204D1-F9BD-4643-8480-6EA41EB484F1}" type="datetimeFigureOut">
              <a:rPr lang="en-US"/>
              <a:pPr/>
              <a:t>2/19/2015</a:t>
            </a:fld>
            <a:endParaRPr/>
          </a:p>
        </p:txBody>
      </p:sp>
      <p:sp>
        <p:nvSpPr>
          <p:cNvPr id="5" name="Footer Placeholder 4"/>
          <p:cNvSpPr>
            <a:spLocks noGrp="1"/>
          </p:cNvSpPr>
          <p:nvPr>
            <p:ph type="ftr" sz="quarter" idx="3"/>
          </p:nvPr>
        </p:nvSpPr>
        <p:spPr>
          <a:xfrm>
            <a:off x="3907842" y="6400801"/>
            <a:ext cx="6216301" cy="320675"/>
          </a:xfrm>
          <a:prstGeom prst="rect">
            <a:avLst/>
          </a:prstGeom>
        </p:spPr>
        <p:txBody>
          <a:bodyPr vert="horz" lIns="121899" tIns="60949" rIns="121899" bIns="60949" rtlCol="0" anchor="b"/>
          <a:lstStyle>
            <a:lvl1pPr algn="ctr">
              <a:defRPr sz="1200">
                <a:solidFill>
                  <a:schemeClr val="tx2">
                    <a:lumMod val="50000"/>
                    <a:lumOff val="50000"/>
                  </a:schemeClr>
                </a:solidFill>
              </a:defRPr>
            </a:lvl1pPr>
          </a:lstStyle>
          <a:p>
            <a:endParaRPr/>
          </a:p>
        </p:txBody>
      </p:sp>
      <p:sp>
        <p:nvSpPr>
          <p:cNvPr id="6" name="Slide Number Placeholder 5"/>
          <p:cNvSpPr>
            <a:spLocks noGrp="1"/>
          </p:cNvSpPr>
          <p:nvPr>
            <p:ph type="sldNum" sz="quarter" idx="4"/>
          </p:nvPr>
        </p:nvSpPr>
        <p:spPr>
          <a:xfrm>
            <a:off x="10167146" y="6400801"/>
            <a:ext cx="1107518" cy="320675"/>
          </a:xfrm>
          <a:prstGeom prst="rect">
            <a:avLst/>
          </a:prstGeom>
        </p:spPr>
        <p:txBody>
          <a:bodyPr vert="horz" lIns="121899" tIns="60949" rIns="121899" bIns="60949" rtlCol="0" anchor="b"/>
          <a:lstStyle>
            <a:lvl1pPr algn="r">
              <a:defRPr sz="1200">
                <a:solidFill>
                  <a:schemeClr val="tx2">
                    <a:lumMod val="50000"/>
                    <a:lumOff val="50000"/>
                  </a:schemeClr>
                </a:solidFill>
              </a:defRPr>
            </a:lvl1pPr>
          </a:lstStyle>
          <a:p>
            <a:fld id="{EB37DED6-D4C7-42EE-AB49-D2E39E64FDE4}" type="slidenum">
              <a:rPr/>
              <a:pPr/>
              <a:t>‹#›</a:t>
            </a:fld>
            <a:endParaRPr/>
          </a:p>
        </p:txBody>
      </p:sp>
    </p:spTree>
    <p:extLst>
      <p:ext uri="{BB962C8B-B14F-4D97-AF65-F5344CB8AC3E}">
        <p14:creationId xmlns:p14="http://schemas.microsoft.com/office/powerpoint/2010/main" val="1544047913"/>
      </p:ext>
    </p:extLst>
  </p:cSld>
  <p:clrMap bg1="lt1" tx1="dk1" bg2="lt2" tx2="dk2" accent1="accent1" accent2="accent2" accent3="accent3" accent4="accent4" accent5="accent5" accent6="accent6" hlink="hlink" folHlink="folHlink"/>
  <p:sldLayoutIdLst>
    <p:sldLayoutId id="2147483661" r:id="rId1"/>
    <p:sldLayoutId id="2147483679" r:id="rId2"/>
    <p:sldLayoutId id="2147483663" r:id="rId3"/>
    <p:sldLayoutId id="2147483664" r:id="rId4"/>
    <p:sldLayoutId id="2147483665" r:id="rId5"/>
    <p:sldLayoutId id="2147483666" r:id="rId6"/>
    <p:sldLayoutId id="2147483667" r:id="rId7"/>
    <p:sldLayoutId id="2147483675" r:id="rId8"/>
    <p:sldLayoutId id="2147483676" r:id="rId9"/>
    <p:sldLayoutId id="2147483677" r:id="rId10"/>
    <p:sldLayoutId id="2147483678"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p:titleStyle>
    <p:bodyStyle>
      <a:lvl1pPr marL="304747" indent="-304747" algn="l" defTabSz="1218987" rtl="0" eaLnBrk="1" latinLnBrk="0" hangingPunct="1">
        <a:lnSpc>
          <a:spcPct val="95000"/>
        </a:lnSpc>
        <a:spcBef>
          <a:spcPts val="1866"/>
        </a:spcBef>
        <a:buSzPct val="100000"/>
        <a:buFont typeface="Arial" pitchFamily="34" charset="0"/>
        <a:buChar char="•"/>
        <a:defRPr sz="2400" kern="1200">
          <a:solidFill>
            <a:schemeClr val="tx1"/>
          </a:solidFill>
          <a:latin typeface="+mn-lt"/>
          <a:ea typeface="+mn-ea"/>
          <a:cs typeface="+mn-cs"/>
        </a:defRPr>
      </a:lvl1pPr>
      <a:lvl2pPr marL="731392" indent="-304747" algn="l" defTabSz="1218987" rtl="0" eaLnBrk="1" latinLnBrk="0" hangingPunct="1">
        <a:lnSpc>
          <a:spcPct val="95000"/>
        </a:lnSpc>
        <a:spcBef>
          <a:spcPts val="1066"/>
        </a:spcBef>
        <a:buSzPct val="100000"/>
        <a:buFont typeface="Century Gothic" pitchFamily="34" charset="0"/>
        <a:buChar char="–"/>
        <a:defRPr sz="2000" kern="1200">
          <a:solidFill>
            <a:schemeClr val="tx1"/>
          </a:solidFill>
          <a:latin typeface="+mn-lt"/>
          <a:ea typeface="+mn-ea"/>
          <a:cs typeface="+mn-cs"/>
        </a:defRPr>
      </a:lvl2pPr>
      <a:lvl3pPr marL="1158037"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3pPr>
      <a:lvl4pPr marL="1584683"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4pPr>
      <a:lvl5pPr marL="2011328"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5pPr>
      <a:lvl6pPr marL="2437973"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6pPr>
      <a:lvl7pPr marL="286461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7pPr>
      <a:lvl8pPr marL="3291264"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8pPr>
      <a:lvl9pPr marL="377885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9pPr>
    </p:bodyStyle>
    <p:otherStyle>
      <a:defPPr>
        <a:defRP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4.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4.xml"/><Relationship Id="rId13" Type="http://schemas.openxmlformats.org/officeDocument/2006/relationships/diagramLayout" Target="../diagrams/layout5.xml"/><Relationship Id="rId3" Type="http://schemas.openxmlformats.org/officeDocument/2006/relationships/diagramLayout" Target="../diagrams/layout3.xml"/><Relationship Id="rId7" Type="http://schemas.openxmlformats.org/officeDocument/2006/relationships/diagramData" Target="../diagrams/data4.xml"/><Relationship Id="rId12" Type="http://schemas.openxmlformats.org/officeDocument/2006/relationships/diagramData" Target="../diagrams/data5.xml"/><Relationship Id="rId2" Type="http://schemas.openxmlformats.org/officeDocument/2006/relationships/diagramData" Target="../diagrams/data3.xml"/><Relationship Id="rId16" Type="http://schemas.microsoft.com/office/2007/relationships/diagramDrawing" Target="../diagrams/drawing5.xml"/><Relationship Id="rId1" Type="http://schemas.openxmlformats.org/officeDocument/2006/relationships/slideLayout" Target="../slideLayouts/slideLayout2.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5" Type="http://schemas.openxmlformats.org/officeDocument/2006/relationships/diagramColors" Target="../diagrams/colors5.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 Id="rId14" Type="http://schemas.openxmlformats.org/officeDocument/2006/relationships/diagramQuickStyle" Target="../diagrams/quickStyle5.xml"/></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18148" y="270012"/>
            <a:ext cx="7599872" cy="1200329"/>
          </a:xfrm>
          <a:prstGeom prst="rect">
            <a:avLst/>
          </a:prstGeom>
        </p:spPr>
        <p:txBody>
          <a:bodyPr wrap="square">
            <a:spAutoFit/>
          </a:bodyPr>
          <a:lstStyle/>
          <a:p>
            <a:pPr algn="ctr">
              <a:spcAft>
                <a:spcPts val="0"/>
              </a:spcAft>
            </a:pPr>
            <a:r>
              <a:rPr lang="uk-UA" sz="1800" b="1" dirty="0"/>
              <a:t>Харківський національний Економічний університет</a:t>
            </a:r>
            <a:endParaRPr lang="ru-RU" sz="1800" b="1" dirty="0"/>
          </a:p>
          <a:p>
            <a:pPr algn="ctr">
              <a:spcAft>
                <a:spcPts val="0"/>
              </a:spcAft>
            </a:pPr>
            <a:r>
              <a:rPr lang="uk-UA" sz="1800" b="1" dirty="0"/>
              <a:t>ІМЕНІ СЕМЕНА КУЗНЕЦЯ</a:t>
            </a:r>
            <a:endParaRPr lang="ru-RU" sz="1800" b="1" dirty="0"/>
          </a:p>
          <a:p>
            <a:pPr algn="ctr">
              <a:spcAft>
                <a:spcPts val="0"/>
              </a:spcAft>
            </a:pPr>
            <a:r>
              <a:rPr lang="uk-UA" sz="1800" b="1" dirty="0"/>
              <a:t>Факультет ЕКОНОМІЧНОЇ ІНФОРМАТИКИ</a:t>
            </a:r>
            <a:endParaRPr lang="ru-RU" sz="1800" b="1" dirty="0"/>
          </a:p>
          <a:p>
            <a:pPr algn="ctr">
              <a:spcAft>
                <a:spcPts val="0"/>
              </a:spcAft>
            </a:pPr>
            <a:r>
              <a:rPr lang="uk-UA" sz="1800" b="1" dirty="0"/>
              <a:t> Кафедра ЕКОНОМІЧНОЇ КІБЕРНЕТИКИ</a:t>
            </a:r>
            <a:endParaRPr lang="ru-RU" sz="1800" b="1" dirty="0"/>
          </a:p>
        </p:txBody>
      </p:sp>
      <p:sp>
        <p:nvSpPr>
          <p:cNvPr id="6" name="Subtitle 5"/>
          <p:cNvSpPr>
            <a:spLocks noGrp="1"/>
          </p:cNvSpPr>
          <p:nvPr>
            <p:ph type="subTitle" idx="1"/>
          </p:nvPr>
        </p:nvSpPr>
        <p:spPr>
          <a:xfrm>
            <a:off x="3718148" y="2420888"/>
            <a:ext cx="7879820" cy="1008112"/>
          </a:xfrm>
        </p:spPr>
        <p:txBody>
          <a:bodyPr>
            <a:noAutofit/>
          </a:bodyPr>
          <a:lstStyle/>
          <a:p>
            <a:pPr algn="ctr"/>
            <a:r>
              <a:rPr lang="uk-UA" sz="1800" dirty="0"/>
              <a:t>Розробка комплексу моделей ідентифікації стану економічної безпеки комерційного банку</a:t>
            </a:r>
            <a:endParaRPr lang="ru-RU" sz="1800" dirty="0"/>
          </a:p>
          <a:p>
            <a:pPr algn="ctr"/>
            <a:r>
              <a:rPr lang="uk-UA" sz="1800" dirty="0"/>
              <a:t> </a:t>
            </a:r>
            <a:r>
              <a:rPr lang="ru-RU" sz="1800" dirty="0"/>
              <a:t/>
            </a:r>
            <a:br>
              <a:rPr lang="ru-RU" sz="1800" dirty="0"/>
            </a:br>
            <a:r>
              <a:rPr lang="uk-UA" sz="1800" dirty="0"/>
              <a:t>     </a:t>
            </a:r>
            <a:endParaRPr lang="ru-RU" sz="1800" dirty="0"/>
          </a:p>
        </p:txBody>
      </p:sp>
      <p:sp>
        <p:nvSpPr>
          <p:cNvPr id="7" name="Rectangle 6"/>
          <p:cNvSpPr/>
          <p:nvPr/>
        </p:nvSpPr>
        <p:spPr>
          <a:xfrm>
            <a:off x="7411486" y="3526380"/>
            <a:ext cx="4215029" cy="2585323"/>
          </a:xfrm>
          <a:prstGeom prst="rect">
            <a:avLst/>
          </a:prstGeom>
        </p:spPr>
        <p:txBody>
          <a:bodyPr wrap="square">
            <a:spAutoFit/>
          </a:bodyPr>
          <a:lstStyle/>
          <a:p>
            <a:r>
              <a:rPr lang="ru-RU" sz="1800" dirty="0" err="1"/>
              <a:t>Бикова</a:t>
            </a:r>
            <a:r>
              <a:rPr lang="ru-RU" sz="1800" dirty="0"/>
              <a:t> М.М., студент 2 року </a:t>
            </a:r>
          </a:p>
          <a:p>
            <a:r>
              <a:rPr lang="uk-UA" sz="1800" dirty="0"/>
              <a:t>навчання</a:t>
            </a:r>
            <a:r>
              <a:rPr lang="ru-RU" sz="1800" dirty="0"/>
              <a:t> ОКР маг</a:t>
            </a:r>
            <a:r>
              <a:rPr lang="uk-UA" sz="1800" dirty="0"/>
              <a:t>і</a:t>
            </a:r>
            <a:r>
              <a:rPr lang="ru-RU" sz="1800" dirty="0" err="1"/>
              <a:t>стр</a:t>
            </a:r>
            <a:endParaRPr lang="ru-RU" sz="1800" dirty="0"/>
          </a:p>
          <a:p>
            <a:r>
              <a:rPr lang="uk-UA" sz="1800" dirty="0"/>
              <a:t>факультету економічної інформатики</a:t>
            </a:r>
            <a:endParaRPr lang="ru-RU" sz="1800" dirty="0"/>
          </a:p>
          <a:p>
            <a:r>
              <a:rPr lang="uk-UA" sz="1800" dirty="0"/>
              <a:t>ХНЕУ </a:t>
            </a:r>
            <a:r>
              <a:rPr lang="uk-UA" sz="1800" dirty="0" err="1"/>
              <a:t>ім.С.Кузнеця</a:t>
            </a:r>
            <a:endParaRPr lang="ru-RU" sz="1800" dirty="0"/>
          </a:p>
          <a:p>
            <a:r>
              <a:rPr lang="uk-UA" sz="1800" dirty="0"/>
              <a:t>Україна</a:t>
            </a:r>
            <a:endParaRPr lang="ru-RU" sz="1800" dirty="0"/>
          </a:p>
          <a:p>
            <a:r>
              <a:rPr lang="ru-RU" sz="1800" dirty="0"/>
              <a:t/>
            </a:r>
            <a:br>
              <a:rPr lang="ru-RU" sz="1800" dirty="0"/>
            </a:br>
            <a:r>
              <a:rPr lang="uk-UA" sz="1800" dirty="0" smtClean="0"/>
              <a:t>Керівник</a:t>
            </a:r>
            <a:r>
              <a:rPr lang="uk-UA" sz="1800" dirty="0"/>
              <a:t>: </a:t>
            </a:r>
            <a:r>
              <a:rPr lang="uk-UA" sz="1800" dirty="0" err="1"/>
              <a:t>к.е.н</a:t>
            </a:r>
            <a:r>
              <a:rPr lang="uk-UA" sz="1800" dirty="0"/>
              <a:t>., доц</a:t>
            </a:r>
            <a:r>
              <a:rPr lang="uk-UA" sz="1800" dirty="0" smtClean="0"/>
              <a:t>. </a:t>
            </a:r>
            <a:r>
              <a:rPr lang="uk-UA" sz="1800" dirty="0" err="1"/>
              <a:t>Чаговець</a:t>
            </a:r>
            <a:r>
              <a:rPr lang="uk-UA" sz="1800" dirty="0"/>
              <a:t> Л.О.</a:t>
            </a:r>
            <a:r>
              <a:rPr lang="ru-RU" sz="1800" dirty="0"/>
              <a:t/>
            </a:r>
            <a:br>
              <a:rPr lang="ru-RU" sz="1800" dirty="0"/>
            </a:br>
            <a:r>
              <a:rPr lang="uk-UA" sz="1800" dirty="0" smtClean="0"/>
              <a:t> </a:t>
            </a:r>
            <a:endParaRPr lang="ru-RU" sz="1800" dirty="0"/>
          </a:p>
        </p:txBody>
      </p:sp>
      <p:sp>
        <p:nvSpPr>
          <p:cNvPr id="8" name="Rectangle 7"/>
          <p:cNvSpPr/>
          <p:nvPr/>
        </p:nvSpPr>
        <p:spPr>
          <a:xfrm>
            <a:off x="4365073" y="5934670"/>
            <a:ext cx="6092825" cy="923330"/>
          </a:xfrm>
          <a:prstGeom prst="rect">
            <a:avLst/>
          </a:prstGeom>
        </p:spPr>
        <p:txBody>
          <a:bodyPr>
            <a:spAutoFit/>
          </a:bodyPr>
          <a:lstStyle/>
          <a:p>
            <a:pPr algn="ctr"/>
            <a:endParaRPr lang="uk-UA" sz="1800" dirty="0" smtClean="0"/>
          </a:p>
          <a:p>
            <a:pPr algn="ctr"/>
            <a:r>
              <a:rPr lang="uk-UA" sz="1800" dirty="0" smtClean="0"/>
              <a:t>Харків </a:t>
            </a:r>
            <a:r>
              <a:rPr lang="uk-UA" sz="1800" dirty="0"/>
              <a:t>– 2015 рік</a:t>
            </a:r>
            <a:r>
              <a:rPr lang="ru-RU" sz="1800" dirty="0"/>
              <a:t/>
            </a:r>
            <a:br>
              <a:rPr lang="ru-RU" sz="1800" dirty="0"/>
            </a:br>
            <a:endParaRPr lang="ru-RU" sz="1800" dirty="0"/>
          </a:p>
        </p:txBody>
      </p:sp>
    </p:spTree>
    <p:extLst>
      <p:ext uri="{BB962C8B-B14F-4D97-AF65-F5344CB8AC3E}">
        <p14:creationId xmlns:p14="http://schemas.microsoft.com/office/powerpoint/2010/main" val="3650340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117308" y="76200"/>
            <a:ext cx="10737744" cy="1397000"/>
          </a:xfrm>
        </p:spPr>
        <p:txBody>
          <a:bodyPr>
            <a:normAutofit/>
          </a:bodyPr>
          <a:lstStyle/>
          <a:p>
            <a:r>
              <a:rPr lang="ru-RU" sz="4000" dirty="0"/>
              <a:t>Мета, </a:t>
            </a:r>
            <a:r>
              <a:rPr lang="uk-UA" sz="4000" dirty="0"/>
              <a:t>об'єкт та предмет</a:t>
            </a:r>
            <a:r>
              <a:rPr lang="ru-RU" sz="4000" dirty="0"/>
              <a:t> </a:t>
            </a:r>
            <a:r>
              <a:rPr lang="uk-UA" sz="4000" dirty="0"/>
              <a:t>дослідження</a:t>
            </a:r>
            <a:endParaRPr lang="ru-RU" sz="4000" dirty="0"/>
          </a:p>
        </p:txBody>
      </p:sp>
      <p:sp>
        <p:nvSpPr>
          <p:cNvPr id="14" name="Content Placeholder 13"/>
          <p:cNvSpPr>
            <a:spLocks noGrp="1"/>
          </p:cNvSpPr>
          <p:nvPr>
            <p:ph idx="1"/>
          </p:nvPr>
        </p:nvSpPr>
        <p:spPr/>
        <p:txBody>
          <a:bodyPr>
            <a:noAutofit/>
          </a:bodyPr>
          <a:lstStyle/>
          <a:p>
            <a:pPr marL="0" indent="0" algn="ctr">
              <a:buNone/>
            </a:pPr>
            <a:r>
              <a:rPr lang="uk-UA" sz="1800" b="1" u="sng" dirty="0">
                <a:cs typeface="Times New Roman" panose="02020603050405020304" pitchFamily="18" charset="0"/>
              </a:rPr>
              <a:t>Мета </a:t>
            </a:r>
            <a:r>
              <a:rPr lang="uk-UA" sz="1800" b="1" u="sng" dirty="0" smtClean="0">
                <a:cs typeface="Times New Roman" panose="02020603050405020304" pitchFamily="18" charset="0"/>
              </a:rPr>
              <a:t>роботи</a:t>
            </a:r>
          </a:p>
          <a:p>
            <a:pPr marL="0" indent="0" algn="ctr">
              <a:buNone/>
            </a:pPr>
            <a:endParaRPr lang="uk-UA" sz="1800" b="1" u="sng" dirty="0">
              <a:cs typeface="Times New Roman" panose="02020603050405020304" pitchFamily="18" charset="0"/>
            </a:endParaRPr>
          </a:p>
          <a:p>
            <a:pPr marL="0" indent="0" algn="ctr">
              <a:lnSpc>
                <a:spcPct val="130000"/>
              </a:lnSpc>
              <a:spcBef>
                <a:spcPts val="0"/>
              </a:spcBef>
              <a:buNone/>
            </a:pPr>
            <a:r>
              <a:rPr lang="uk-UA" sz="1800" dirty="0">
                <a:cs typeface="Times New Roman" panose="02020603050405020304" pitchFamily="18" charset="0"/>
              </a:rPr>
              <a:t>	</a:t>
            </a:r>
            <a:r>
              <a:rPr lang="uk-UA" sz="1800" dirty="0" smtClean="0"/>
              <a:t>Розробка </a:t>
            </a:r>
            <a:r>
              <a:rPr lang="uk-UA" sz="1800" dirty="0"/>
              <a:t>комплексу моделей ідентифікації стану економічної безпеки комерційного банку</a:t>
            </a:r>
            <a:endParaRPr lang="ru-RU" sz="1800" dirty="0"/>
          </a:p>
          <a:p>
            <a:pPr marL="0" indent="0" algn="just">
              <a:lnSpc>
                <a:spcPct val="130000"/>
              </a:lnSpc>
              <a:spcBef>
                <a:spcPts val="0"/>
              </a:spcBef>
              <a:buNone/>
            </a:pPr>
            <a:endParaRPr lang="ru-RU" sz="1800" dirty="0">
              <a:cs typeface="Times New Roman" panose="02020603050405020304" pitchFamily="18" charset="0"/>
            </a:endParaRPr>
          </a:p>
          <a:p>
            <a:pPr marL="0" indent="0" algn="ctr">
              <a:buNone/>
            </a:pPr>
            <a:r>
              <a:rPr lang="uk-UA" sz="1800" b="1" u="sng" dirty="0">
                <a:cs typeface="Times New Roman" panose="02020603050405020304" pitchFamily="18" charset="0"/>
              </a:rPr>
              <a:t>Об'єкт дослідження</a:t>
            </a:r>
          </a:p>
          <a:p>
            <a:pPr marL="0" indent="0">
              <a:buNone/>
            </a:pPr>
            <a:r>
              <a:rPr lang="uk-UA" sz="1800" dirty="0">
                <a:cs typeface="Times New Roman" panose="02020603050405020304" pitchFamily="18" charset="0"/>
              </a:rPr>
              <a:t>	Процеси управління економічною безпекою комерційного банку.</a:t>
            </a:r>
          </a:p>
          <a:p>
            <a:pPr marL="0" indent="0">
              <a:buNone/>
            </a:pPr>
            <a:endParaRPr lang="ru-RU" sz="1800" dirty="0">
              <a:cs typeface="Times New Roman" panose="02020603050405020304" pitchFamily="18" charset="0"/>
            </a:endParaRPr>
          </a:p>
          <a:p>
            <a:pPr marL="0" indent="0" algn="ctr">
              <a:buNone/>
            </a:pPr>
            <a:r>
              <a:rPr lang="uk-UA" sz="1800" b="1" u="sng" dirty="0">
                <a:cs typeface="Times New Roman" panose="02020603050405020304" pitchFamily="18" charset="0"/>
              </a:rPr>
              <a:t>Предмет дослідження </a:t>
            </a:r>
          </a:p>
          <a:p>
            <a:pPr marL="0" indent="0">
              <a:buNone/>
            </a:pPr>
            <a:r>
              <a:rPr lang="uk-UA" sz="1800" dirty="0">
                <a:cs typeface="Times New Roman" panose="02020603050405020304" pitchFamily="18" charset="0"/>
              </a:rPr>
              <a:t>	Комплекс методів і моделей управління економічної безпеки комерційного банку.</a:t>
            </a:r>
            <a:endParaRPr lang="ru-RU" sz="1800" dirty="0">
              <a:cs typeface="Times New Roman" panose="02020603050405020304" pitchFamily="18" charset="0"/>
            </a:endParaRPr>
          </a:p>
        </p:txBody>
      </p:sp>
    </p:spTree>
    <p:extLst>
      <p:ext uri="{BB962C8B-B14F-4D97-AF65-F5344CB8AC3E}">
        <p14:creationId xmlns:p14="http://schemas.microsoft.com/office/powerpoint/2010/main" val="711182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a:bodyPr>
          <a:lstStyle/>
          <a:p>
            <a:r>
              <a:rPr lang="uk-UA" sz="4000" dirty="0"/>
              <a:t>Для досягнення поставленої мети було поставлено та вирішено такі завдання</a:t>
            </a:r>
            <a:endParaRPr lang="en-US" sz="4000" dirty="0"/>
          </a:p>
        </p:txBody>
      </p:sp>
      <p:sp>
        <p:nvSpPr>
          <p:cNvPr id="14" name="Content Placeholder 13"/>
          <p:cNvSpPr>
            <a:spLocks noGrp="1"/>
          </p:cNvSpPr>
          <p:nvPr>
            <p:ph idx="1"/>
          </p:nvPr>
        </p:nvSpPr>
        <p:spPr>
          <a:xfrm>
            <a:off x="693812" y="1701800"/>
            <a:ext cx="11233247" cy="4751536"/>
          </a:xfrm>
        </p:spPr>
        <p:txBody>
          <a:bodyPr>
            <a:noAutofit/>
          </a:bodyPr>
          <a:lstStyle/>
          <a:p>
            <a:pPr marL="285750" lvl="2" indent="-285750" algn="just">
              <a:lnSpc>
                <a:spcPct val="130000"/>
              </a:lnSpc>
              <a:spcBef>
                <a:spcPts val="0"/>
              </a:spcBef>
              <a:buFont typeface="Arial" panose="020B0604020202020204" pitchFamily="34" charset="0"/>
              <a:buChar char="•"/>
            </a:pPr>
            <a:r>
              <a:rPr lang="uk-UA" dirty="0">
                <a:cs typeface="Times New Roman" panose="02020603050405020304" pitchFamily="18" charset="0"/>
              </a:rPr>
              <a:t>визначено сутність економічної безпеки, основні складові, які характеризують стан безпеки банку</a:t>
            </a:r>
            <a:r>
              <a:rPr lang="ru-RU" dirty="0">
                <a:cs typeface="Times New Roman" panose="02020603050405020304" pitchFamily="18" charset="0"/>
              </a:rPr>
              <a:t>;</a:t>
            </a:r>
          </a:p>
          <a:p>
            <a:pPr marL="285750" lvl="2" indent="-285750" algn="just">
              <a:lnSpc>
                <a:spcPct val="130000"/>
              </a:lnSpc>
              <a:spcBef>
                <a:spcPts val="0"/>
              </a:spcBef>
              <a:buFont typeface="Arial" panose="020B0604020202020204" pitchFamily="34" charset="0"/>
              <a:buChar char="•"/>
            </a:pPr>
            <a:r>
              <a:rPr lang="ru-RU" dirty="0" err="1">
                <a:cs typeface="Times New Roman" panose="02020603050405020304" pitchFamily="18" charset="0"/>
              </a:rPr>
              <a:t>праналізовано</a:t>
            </a:r>
            <a:r>
              <a:rPr lang="ru-RU" dirty="0">
                <a:cs typeface="Times New Roman" panose="02020603050405020304" pitchFamily="18" charset="0"/>
              </a:rPr>
              <a:t> </a:t>
            </a:r>
            <a:r>
              <a:rPr lang="ru-RU" dirty="0" err="1">
                <a:cs typeface="Times New Roman" panose="02020603050405020304" pitchFamily="18" charset="0"/>
              </a:rPr>
              <a:t>загрози</a:t>
            </a:r>
            <a:r>
              <a:rPr lang="ru-RU" dirty="0">
                <a:cs typeface="Times New Roman" panose="02020603050405020304" pitchFamily="18" charset="0"/>
              </a:rPr>
              <a:t> та </a:t>
            </a:r>
            <a:r>
              <a:rPr lang="ru-RU" dirty="0" err="1">
                <a:cs typeface="Times New Roman" panose="02020603050405020304" pitchFamily="18" charset="0"/>
              </a:rPr>
              <a:t>ризики</a:t>
            </a:r>
            <a:r>
              <a:rPr lang="ru-RU" dirty="0">
                <a:cs typeface="Times New Roman" panose="02020603050405020304" pitchFamily="18" charset="0"/>
              </a:rPr>
              <a:t> </a:t>
            </a:r>
            <a:r>
              <a:rPr lang="ru-RU" dirty="0" err="1">
                <a:cs typeface="Times New Roman" panose="02020603050405020304" pitchFamily="18" charset="0"/>
              </a:rPr>
              <a:t>економічної</a:t>
            </a:r>
            <a:r>
              <a:rPr lang="ru-RU" dirty="0">
                <a:cs typeface="Times New Roman" panose="02020603050405020304" pitchFamily="18" charset="0"/>
              </a:rPr>
              <a:t> </a:t>
            </a:r>
            <a:r>
              <a:rPr lang="ru-RU" dirty="0" err="1">
                <a:cs typeface="Times New Roman" panose="02020603050405020304" pitchFamily="18" charset="0"/>
              </a:rPr>
              <a:t>безпеки</a:t>
            </a:r>
            <a:r>
              <a:rPr lang="ru-RU" dirty="0">
                <a:cs typeface="Times New Roman" panose="02020603050405020304" pitchFamily="18" charset="0"/>
              </a:rPr>
              <a:t> банку;</a:t>
            </a:r>
            <a:endParaRPr lang="uk-UA" dirty="0">
              <a:cs typeface="Times New Roman" panose="02020603050405020304" pitchFamily="18" charset="0"/>
            </a:endParaRPr>
          </a:p>
          <a:p>
            <a:pPr marL="285750" lvl="2" indent="-285750" algn="just">
              <a:lnSpc>
                <a:spcPct val="130000"/>
              </a:lnSpc>
              <a:spcBef>
                <a:spcPts val="0"/>
              </a:spcBef>
              <a:buFont typeface="Arial" panose="020B0604020202020204" pitchFamily="34" charset="0"/>
              <a:buChar char="•"/>
            </a:pPr>
            <a:r>
              <a:rPr lang="uk-UA" dirty="0">
                <a:cs typeface="Times New Roman" panose="02020603050405020304" pitchFamily="18" charset="0"/>
              </a:rPr>
              <a:t>проаналізовано сучасні методи  та моделі оцінки  управління економічною безпекою банку</a:t>
            </a:r>
            <a:r>
              <a:rPr lang="ru-RU" dirty="0">
                <a:cs typeface="Times New Roman" panose="02020603050405020304" pitchFamily="18" charset="0"/>
              </a:rPr>
              <a:t>;</a:t>
            </a:r>
          </a:p>
          <a:p>
            <a:pPr marL="285750" lvl="2" indent="-285750" algn="just">
              <a:lnSpc>
                <a:spcPct val="130000"/>
              </a:lnSpc>
              <a:spcBef>
                <a:spcPts val="0"/>
              </a:spcBef>
              <a:buFont typeface="Arial" panose="020B0604020202020204" pitchFamily="34" charset="0"/>
              <a:buChar char="•"/>
            </a:pPr>
            <a:r>
              <a:rPr lang="ru-RU" dirty="0" err="1">
                <a:cs typeface="Times New Roman" panose="02020603050405020304" pitchFamily="18" charset="0"/>
              </a:rPr>
              <a:t>розроблено</a:t>
            </a:r>
            <a:r>
              <a:rPr lang="ru-RU" dirty="0">
                <a:cs typeface="Times New Roman" panose="02020603050405020304" pitchFamily="18" charset="0"/>
              </a:rPr>
              <a:t> комплекс </a:t>
            </a:r>
            <a:r>
              <a:rPr lang="ru-RU" dirty="0" err="1">
                <a:cs typeface="Times New Roman" panose="02020603050405020304" pitchFamily="18" charset="0"/>
              </a:rPr>
              <a:t>економіко-математичних</a:t>
            </a:r>
            <a:r>
              <a:rPr lang="ru-RU" dirty="0">
                <a:cs typeface="Times New Roman" panose="02020603050405020304" pitchFamily="18" charset="0"/>
              </a:rPr>
              <a:t> моделей </a:t>
            </a:r>
            <a:r>
              <a:rPr lang="ru-RU" dirty="0" err="1">
                <a:cs typeface="Times New Roman" panose="02020603050405020304" pitchFamily="18" charset="0"/>
              </a:rPr>
              <a:t>системи</a:t>
            </a:r>
            <a:r>
              <a:rPr lang="ru-RU" dirty="0">
                <a:cs typeface="Times New Roman" panose="02020603050405020304" pitchFamily="18" charset="0"/>
              </a:rPr>
              <a:t> </a:t>
            </a:r>
            <a:r>
              <a:rPr lang="ru-RU" dirty="0" err="1">
                <a:cs typeface="Times New Roman" panose="02020603050405020304" pitchFamily="18" charset="0"/>
              </a:rPr>
              <a:t>управління</a:t>
            </a:r>
            <a:r>
              <a:rPr lang="ru-RU" dirty="0">
                <a:cs typeface="Times New Roman" panose="02020603050405020304" pitchFamily="18" charset="0"/>
              </a:rPr>
              <a:t> </a:t>
            </a:r>
            <a:r>
              <a:rPr lang="ru-RU" dirty="0" err="1">
                <a:cs typeface="Times New Roman" panose="02020603050405020304" pitchFamily="18" charset="0"/>
              </a:rPr>
              <a:t>економічної</a:t>
            </a:r>
            <a:r>
              <a:rPr lang="ru-RU" dirty="0">
                <a:cs typeface="Times New Roman" panose="02020603050405020304" pitchFamily="18" charset="0"/>
              </a:rPr>
              <a:t> </a:t>
            </a:r>
            <a:r>
              <a:rPr lang="ru-RU" dirty="0" err="1">
                <a:cs typeface="Times New Roman" panose="02020603050405020304" pitchFamily="18" charset="0"/>
              </a:rPr>
              <a:t>безпеки</a:t>
            </a:r>
            <a:r>
              <a:rPr lang="ru-RU" dirty="0">
                <a:cs typeface="Times New Roman" panose="02020603050405020304" pitchFamily="18" charset="0"/>
              </a:rPr>
              <a:t> </a:t>
            </a:r>
            <a:r>
              <a:rPr lang="ru-RU" dirty="0" err="1">
                <a:cs typeface="Times New Roman" panose="02020603050405020304" pitchFamily="18" charset="0"/>
              </a:rPr>
              <a:t>комерційного</a:t>
            </a:r>
            <a:r>
              <a:rPr lang="ru-RU" dirty="0">
                <a:cs typeface="Times New Roman" panose="02020603050405020304" pitchFamily="18" charset="0"/>
              </a:rPr>
              <a:t> банку за </a:t>
            </a:r>
            <a:r>
              <a:rPr lang="ru-RU" dirty="0" err="1">
                <a:cs typeface="Times New Roman" panose="02020603050405020304" pitchFamily="18" charset="0"/>
              </a:rPr>
              <a:t>допомогою</a:t>
            </a:r>
            <a:r>
              <a:rPr lang="ru-RU" dirty="0">
                <a:cs typeface="Times New Roman" panose="02020603050405020304" pitchFamily="18" charset="0"/>
              </a:rPr>
              <a:t> </a:t>
            </a:r>
            <a:r>
              <a:rPr lang="ru-RU" dirty="0" err="1">
                <a:cs typeface="Times New Roman" panose="02020603050405020304" pitchFamily="18" charset="0"/>
              </a:rPr>
              <a:t>сучасного</a:t>
            </a:r>
            <a:r>
              <a:rPr lang="ru-RU" dirty="0">
                <a:cs typeface="Times New Roman" panose="02020603050405020304" pitchFamily="18" charset="0"/>
              </a:rPr>
              <a:t> </a:t>
            </a:r>
            <a:r>
              <a:rPr lang="ru-RU" dirty="0" err="1">
                <a:cs typeface="Times New Roman" panose="02020603050405020304" pitchFamily="18" charset="0"/>
              </a:rPr>
              <a:t>інструментарію</a:t>
            </a:r>
            <a:r>
              <a:rPr lang="ru-RU" dirty="0">
                <a:cs typeface="Times New Roman" panose="02020603050405020304" pitchFamily="18" charset="0"/>
              </a:rPr>
              <a:t> </a:t>
            </a:r>
            <a:r>
              <a:rPr lang="ru-RU" dirty="0" err="1">
                <a:cs typeface="Times New Roman" panose="02020603050405020304" pitchFamily="18" charset="0"/>
              </a:rPr>
              <a:t>багатомірного</a:t>
            </a:r>
            <a:r>
              <a:rPr lang="ru-RU" dirty="0">
                <a:cs typeface="Times New Roman" panose="02020603050405020304" pitchFamily="18" charset="0"/>
              </a:rPr>
              <a:t> </a:t>
            </a:r>
            <a:r>
              <a:rPr lang="ru-RU" dirty="0" err="1" smtClean="0">
                <a:cs typeface="Times New Roman" panose="02020603050405020304" pitchFamily="18" charset="0"/>
              </a:rPr>
              <a:t>аналізу</a:t>
            </a:r>
            <a:r>
              <a:rPr lang="ru-RU" dirty="0" smtClean="0">
                <a:cs typeface="Times New Roman" panose="02020603050405020304" pitchFamily="18" charset="0"/>
              </a:rPr>
              <a:t>;</a:t>
            </a:r>
            <a:endParaRPr lang="ru-RU" dirty="0">
              <a:cs typeface="Times New Roman" panose="02020603050405020304" pitchFamily="18" charset="0"/>
            </a:endParaRPr>
          </a:p>
          <a:p>
            <a:pPr marL="285750" lvl="2" indent="-285750" algn="just">
              <a:lnSpc>
                <a:spcPct val="130000"/>
              </a:lnSpc>
              <a:spcBef>
                <a:spcPts val="0"/>
              </a:spcBef>
              <a:buFont typeface="Arial" panose="020B0604020202020204" pitchFamily="34" charset="0"/>
              <a:buChar char="•"/>
            </a:pPr>
            <a:r>
              <a:rPr lang="ru-RU" dirty="0" err="1">
                <a:cs typeface="Times New Roman" panose="02020603050405020304" pitchFamily="18" charset="0"/>
              </a:rPr>
              <a:t>побудовано</a:t>
            </a:r>
            <a:r>
              <a:rPr lang="ru-RU" dirty="0">
                <a:cs typeface="Times New Roman" panose="02020603050405020304" pitchFamily="18" charset="0"/>
              </a:rPr>
              <a:t> модель </a:t>
            </a:r>
            <a:r>
              <a:rPr lang="ru-RU" dirty="0" err="1">
                <a:cs typeface="Times New Roman" panose="02020603050405020304" pitchFamily="18" charset="0"/>
              </a:rPr>
              <a:t>просторового</a:t>
            </a:r>
            <a:r>
              <a:rPr lang="ru-RU" dirty="0">
                <a:cs typeface="Times New Roman" panose="02020603050405020304" pitchFamily="18" charset="0"/>
              </a:rPr>
              <a:t> </a:t>
            </a:r>
            <a:r>
              <a:rPr lang="ru-RU" dirty="0" err="1">
                <a:cs typeface="Times New Roman" panose="02020603050405020304" pitchFamily="18" charset="0"/>
              </a:rPr>
              <a:t>групування</a:t>
            </a:r>
            <a:r>
              <a:rPr lang="ru-RU" dirty="0">
                <a:cs typeface="Times New Roman" panose="02020603050405020304" pitchFamily="18" charset="0"/>
              </a:rPr>
              <a:t> </a:t>
            </a:r>
            <a:r>
              <a:rPr lang="ru-RU" dirty="0" err="1">
                <a:cs typeface="Times New Roman" panose="02020603050405020304" pitchFamily="18" charset="0"/>
              </a:rPr>
              <a:t>банків</a:t>
            </a:r>
            <a:r>
              <a:rPr lang="ru-RU" dirty="0">
                <a:cs typeface="Times New Roman" panose="02020603050405020304" pitchFamily="18" charset="0"/>
              </a:rPr>
              <a:t> за станом </a:t>
            </a:r>
            <a:r>
              <a:rPr lang="ru-RU" dirty="0" err="1">
                <a:cs typeface="Times New Roman" panose="02020603050405020304" pitchFamily="18" charset="0"/>
              </a:rPr>
              <a:t>фінансової</a:t>
            </a:r>
            <a:r>
              <a:rPr lang="ru-RU" dirty="0">
                <a:cs typeface="Times New Roman" panose="02020603050405020304" pitchFamily="18" charset="0"/>
              </a:rPr>
              <a:t> </a:t>
            </a:r>
            <a:r>
              <a:rPr lang="ru-RU" dirty="0" err="1">
                <a:cs typeface="Times New Roman" panose="02020603050405020304" pitchFamily="18" charset="0"/>
              </a:rPr>
              <a:t>надійності</a:t>
            </a:r>
            <a:r>
              <a:rPr lang="ru-RU" dirty="0">
                <a:cs typeface="Times New Roman" panose="02020603050405020304" pitchFamily="18" charset="0"/>
              </a:rPr>
              <a:t> та </a:t>
            </a:r>
            <a:r>
              <a:rPr lang="ru-RU" dirty="0" err="1">
                <a:cs typeface="Times New Roman" panose="02020603050405020304" pitchFamily="18" charset="0"/>
              </a:rPr>
              <a:t>стабільності</a:t>
            </a:r>
            <a:r>
              <a:rPr lang="ru-RU" dirty="0">
                <a:cs typeface="Times New Roman" panose="02020603050405020304" pitchFamily="18" charset="0"/>
              </a:rPr>
              <a:t>;</a:t>
            </a:r>
          </a:p>
          <a:p>
            <a:pPr marL="285750" lvl="2" indent="-285750" algn="just">
              <a:lnSpc>
                <a:spcPct val="130000"/>
              </a:lnSpc>
              <a:spcBef>
                <a:spcPts val="0"/>
              </a:spcBef>
              <a:buFont typeface="Arial" panose="020B0604020202020204" pitchFamily="34" charset="0"/>
              <a:buChar char="•"/>
            </a:pPr>
            <a:r>
              <a:rPr lang="ru-RU" dirty="0" err="1">
                <a:cs typeface="Times New Roman" panose="02020603050405020304" pitchFamily="18" charset="0"/>
              </a:rPr>
              <a:t>розроблено</a:t>
            </a:r>
            <a:r>
              <a:rPr lang="ru-RU" dirty="0">
                <a:cs typeface="Times New Roman" panose="02020603050405020304" pitchFamily="18" charset="0"/>
              </a:rPr>
              <a:t> модель </a:t>
            </a:r>
            <a:r>
              <a:rPr lang="ru-RU" dirty="0" err="1">
                <a:cs typeface="Times New Roman" panose="02020603050405020304" pitchFamily="18" charset="0"/>
              </a:rPr>
              <a:t>прогнозування</a:t>
            </a:r>
            <a:r>
              <a:rPr lang="ru-RU" dirty="0">
                <a:cs typeface="Times New Roman" panose="02020603050405020304" pitchFamily="18" charset="0"/>
              </a:rPr>
              <a:t> та  </a:t>
            </a:r>
            <a:r>
              <a:rPr lang="ru-RU" dirty="0" err="1">
                <a:cs typeface="Times New Roman" panose="02020603050405020304" pitchFamily="18" charset="0"/>
              </a:rPr>
              <a:t>ідентифікації</a:t>
            </a:r>
            <a:r>
              <a:rPr lang="ru-RU" dirty="0">
                <a:cs typeface="Times New Roman" panose="02020603050405020304" pitchFamily="18" charset="0"/>
              </a:rPr>
              <a:t> стану </a:t>
            </a:r>
            <a:r>
              <a:rPr lang="ru-RU" dirty="0" err="1">
                <a:cs typeface="Times New Roman" panose="02020603050405020304" pitchFamily="18" charset="0"/>
              </a:rPr>
              <a:t>фінансової</a:t>
            </a:r>
            <a:r>
              <a:rPr lang="ru-RU" dirty="0">
                <a:cs typeface="Times New Roman" panose="02020603050405020304" pitchFamily="18" charset="0"/>
              </a:rPr>
              <a:t> </a:t>
            </a:r>
            <a:r>
              <a:rPr lang="ru-RU" dirty="0" err="1">
                <a:cs typeface="Times New Roman" panose="02020603050405020304" pitchFamily="18" charset="0"/>
              </a:rPr>
              <a:t>надійності</a:t>
            </a:r>
            <a:r>
              <a:rPr lang="ru-RU" dirty="0">
                <a:cs typeface="Times New Roman" panose="02020603050405020304" pitchFamily="18" charset="0"/>
              </a:rPr>
              <a:t> та </a:t>
            </a:r>
            <a:r>
              <a:rPr lang="ru-RU" dirty="0" err="1">
                <a:cs typeface="Times New Roman" panose="02020603050405020304" pitchFamily="18" charset="0"/>
              </a:rPr>
              <a:t>стабільності</a:t>
            </a:r>
            <a:r>
              <a:rPr lang="ru-RU" dirty="0">
                <a:cs typeface="Times New Roman" panose="02020603050405020304" pitchFamily="18" charset="0"/>
              </a:rPr>
              <a:t> </a:t>
            </a:r>
            <a:r>
              <a:rPr lang="ru-RU" dirty="0" err="1">
                <a:cs typeface="Times New Roman" panose="02020603050405020304" pitchFamily="18" charset="0"/>
              </a:rPr>
              <a:t>комерційного</a:t>
            </a:r>
            <a:r>
              <a:rPr lang="ru-RU" dirty="0">
                <a:cs typeface="Times New Roman" panose="02020603050405020304" pitchFamily="18" charset="0"/>
              </a:rPr>
              <a:t> банку за </a:t>
            </a:r>
            <a:r>
              <a:rPr lang="ru-RU" dirty="0" err="1">
                <a:cs typeface="Times New Roman" panose="02020603050405020304" pitchFamily="18" charset="0"/>
              </a:rPr>
              <a:t>допомогою</a:t>
            </a:r>
            <a:r>
              <a:rPr lang="ru-RU" dirty="0">
                <a:cs typeface="Times New Roman" panose="02020603050405020304" pitchFamily="18" charset="0"/>
              </a:rPr>
              <a:t> </a:t>
            </a:r>
            <a:r>
              <a:rPr lang="ru-RU" dirty="0" err="1">
                <a:cs typeface="Times New Roman" panose="02020603050405020304" pitchFamily="18" charset="0"/>
              </a:rPr>
              <a:t>методів</a:t>
            </a:r>
            <a:r>
              <a:rPr lang="ru-RU" dirty="0">
                <a:cs typeface="Times New Roman" panose="02020603050405020304" pitchFamily="18" charset="0"/>
              </a:rPr>
              <a:t> дерев </a:t>
            </a:r>
            <a:r>
              <a:rPr lang="ru-RU" dirty="0" err="1">
                <a:cs typeface="Times New Roman" panose="02020603050405020304" pitchFamily="18" charset="0"/>
              </a:rPr>
              <a:t>класифікації</a:t>
            </a:r>
            <a:r>
              <a:rPr lang="ru-RU" dirty="0" smtClean="0">
                <a:cs typeface="Times New Roman" panose="02020603050405020304" pitchFamily="18" charset="0"/>
              </a:rPr>
              <a:t>;</a:t>
            </a:r>
            <a:endParaRPr lang="ru-RU" dirty="0">
              <a:cs typeface="Times New Roman" panose="02020603050405020304" pitchFamily="18" charset="0"/>
            </a:endParaRPr>
          </a:p>
        </p:txBody>
      </p:sp>
    </p:spTree>
    <p:extLst>
      <p:ext uri="{BB962C8B-B14F-4D97-AF65-F5344CB8AC3E}">
        <p14:creationId xmlns:p14="http://schemas.microsoft.com/office/powerpoint/2010/main" val="400682650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35796" y="117894"/>
            <a:ext cx="8596668" cy="1038045"/>
          </a:xfrm>
          <a:prstGeom prst="rect">
            <a:avLst/>
          </a:prstGeom>
        </p:spPr>
        <p:txBody>
          <a:bodyPr vert="horz" lIns="121899" tIns="60949" rIns="121899" bIns="60949" rtlCol="0" anchor="b">
            <a:normAutofit fontScale="97500"/>
          </a:bodyPr>
          <a:lst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a:lstStyle>
          <a:p>
            <a:pPr algn="ctr"/>
            <a:r>
              <a:rPr lang="uk-UA" dirty="0" smtClean="0"/>
              <a:t>Поняття та складові ЕБКБ</a:t>
            </a:r>
            <a:endParaRPr lang="ru-RU" dirty="0"/>
          </a:p>
        </p:txBody>
      </p:sp>
      <p:graphicFrame>
        <p:nvGraphicFramePr>
          <p:cNvPr id="6" name="Content Placeholder 10"/>
          <p:cNvGraphicFramePr>
            <a:graphicFrameLocks noGrp="1"/>
          </p:cNvGraphicFramePr>
          <p:nvPr>
            <p:ph sz="half" idx="4294967295"/>
            <p:extLst>
              <p:ext uri="{D42A27DB-BD31-4B8C-83A1-F6EECF244321}">
                <p14:modId xmlns:p14="http://schemas.microsoft.com/office/powerpoint/2010/main" val="3917366337"/>
              </p:ext>
            </p:extLst>
          </p:nvPr>
        </p:nvGraphicFramePr>
        <p:xfrm>
          <a:off x="983431" y="1340768"/>
          <a:ext cx="4606925" cy="4635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9" name="Content Placeholder 10"/>
          <p:cNvGraphicFramePr>
            <a:graphicFrameLocks noGrp="1"/>
          </p:cNvGraphicFramePr>
          <p:nvPr>
            <p:ph sz="half" idx="4294967295"/>
            <p:extLst>
              <p:ext uri="{D42A27DB-BD31-4B8C-83A1-F6EECF244321}">
                <p14:modId xmlns:p14="http://schemas.microsoft.com/office/powerpoint/2010/main" val="2837350023"/>
              </p:ext>
            </p:extLst>
          </p:nvPr>
        </p:nvGraphicFramePr>
        <p:xfrm>
          <a:off x="6382444" y="1268760"/>
          <a:ext cx="5457131" cy="464862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0" name="TextBox 4"/>
          <p:cNvSpPr txBox="1">
            <a:spLocks noChangeArrowheads="1"/>
          </p:cNvSpPr>
          <p:nvPr/>
        </p:nvSpPr>
        <p:spPr bwMode="auto">
          <a:xfrm>
            <a:off x="9605963" y="6379845"/>
            <a:ext cx="2233612" cy="369888"/>
          </a:xfrm>
          <a:prstGeom prst="rect">
            <a:avLst/>
          </a:prstGeom>
          <a:noFill/>
          <a:ln w="9525">
            <a:noFill/>
            <a:miter lim="800000"/>
            <a:headEnd/>
            <a:tailEnd/>
          </a:ln>
        </p:spPr>
        <p:txBody>
          <a:bodyPr>
            <a:spAutoFit/>
          </a:bodyPr>
          <a:lstStyle/>
          <a:p>
            <a:pPr algn="r"/>
            <a:r>
              <a:rPr lang="ru-RU" dirty="0">
                <a:latin typeface="Times New Roman" pitchFamily="18" charset="0"/>
                <a:cs typeface="Times New Roman" pitchFamily="18" charset="0"/>
              </a:rPr>
              <a:t>ПЛАКАТ </a:t>
            </a:r>
            <a:r>
              <a:rPr lang="ru-RU" dirty="0" smtClean="0">
                <a:latin typeface="Times New Roman" pitchFamily="18" charset="0"/>
                <a:cs typeface="Times New Roman" pitchFamily="18" charset="0"/>
              </a:rPr>
              <a:t>2</a:t>
            </a:r>
            <a:endParaRPr lang="ru-RU" dirty="0">
              <a:latin typeface="Times New Roman" pitchFamily="18" charset="0"/>
              <a:cs typeface="Times New Roman" pitchFamily="18" charset="0"/>
            </a:endParaRPr>
          </a:p>
        </p:txBody>
      </p:sp>
      <p:sp>
        <p:nvSpPr>
          <p:cNvPr id="4" name="Rectangle 3"/>
          <p:cNvSpPr/>
          <p:nvPr/>
        </p:nvSpPr>
        <p:spPr>
          <a:xfrm>
            <a:off x="1989956" y="6034091"/>
            <a:ext cx="2096215" cy="461665"/>
          </a:xfrm>
          <a:prstGeom prst="rect">
            <a:avLst/>
          </a:prstGeom>
        </p:spPr>
        <p:txBody>
          <a:bodyPr wrap="none">
            <a:spAutoFit/>
          </a:bodyPr>
          <a:lstStyle/>
          <a:p>
            <a:pPr algn="ctr"/>
            <a:r>
              <a:rPr lang="uk-UA" dirty="0">
                <a:latin typeface="Times New Roman" panose="02020603050405020304" pitchFamily="18" charset="0"/>
                <a:cs typeface="Times New Roman" panose="02020603050405020304" pitchFamily="18" charset="0"/>
              </a:rPr>
              <a:t>Поняття ЕБКБ</a:t>
            </a:r>
            <a:endParaRPr lang="ru-RU" dirty="0">
              <a:latin typeface="Times New Roman" panose="02020603050405020304" pitchFamily="18" charset="0"/>
              <a:cs typeface="Times New Roman" panose="02020603050405020304" pitchFamily="18" charset="0"/>
            </a:endParaRPr>
          </a:p>
        </p:txBody>
      </p:sp>
      <p:sp>
        <p:nvSpPr>
          <p:cNvPr id="11" name="Rectangle 10"/>
          <p:cNvSpPr/>
          <p:nvPr/>
        </p:nvSpPr>
        <p:spPr>
          <a:xfrm>
            <a:off x="7174532" y="6034091"/>
            <a:ext cx="2193229" cy="461665"/>
          </a:xfrm>
          <a:prstGeom prst="rect">
            <a:avLst/>
          </a:prstGeom>
        </p:spPr>
        <p:txBody>
          <a:bodyPr wrap="none">
            <a:spAutoFit/>
          </a:bodyPr>
          <a:lstStyle/>
          <a:p>
            <a:pPr algn="ctr"/>
            <a:r>
              <a:rPr lang="uk-UA" dirty="0">
                <a:latin typeface="Times New Roman" panose="02020603050405020304" pitchFamily="18" charset="0"/>
                <a:cs typeface="Times New Roman" panose="02020603050405020304" pitchFamily="18" charset="0"/>
              </a:rPr>
              <a:t>Складові ЕБКБ</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62635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uk-UA" dirty="0" smtClean="0">
                <a:latin typeface="+mn-lt"/>
              </a:rPr>
              <a:t>Моделі оцінки й аналізу ЕБКБ</a:t>
            </a:r>
            <a:endParaRPr lang="en-US" dirty="0">
              <a:latin typeface="+mn-lt"/>
            </a:endParaRPr>
          </a:p>
        </p:txBody>
      </p:sp>
      <p:graphicFrame>
        <p:nvGraphicFramePr>
          <p:cNvPr id="5" name="Содержимое 4"/>
          <p:cNvGraphicFramePr>
            <a:graphicFrameLocks/>
          </p:cNvGraphicFramePr>
          <p:nvPr>
            <p:extLst>
              <p:ext uri="{D42A27DB-BD31-4B8C-83A1-F6EECF244321}">
                <p14:modId xmlns:p14="http://schemas.microsoft.com/office/powerpoint/2010/main" val="511030264"/>
              </p:ext>
            </p:extLst>
          </p:nvPr>
        </p:nvGraphicFramePr>
        <p:xfrm>
          <a:off x="536404" y="1473200"/>
          <a:ext cx="3400022" cy="5384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4"/>
          <p:cNvSpPr txBox="1">
            <a:spLocks noChangeArrowheads="1"/>
          </p:cNvSpPr>
          <p:nvPr/>
        </p:nvSpPr>
        <p:spPr bwMode="auto">
          <a:xfrm>
            <a:off x="9766820" y="6347974"/>
            <a:ext cx="2098208" cy="461665"/>
          </a:xfrm>
          <a:prstGeom prst="rect">
            <a:avLst/>
          </a:prstGeom>
          <a:noFill/>
          <a:ln w="9525">
            <a:noFill/>
            <a:miter lim="800000"/>
            <a:headEnd/>
            <a:tailEnd/>
          </a:ln>
        </p:spPr>
        <p:txBody>
          <a:bodyPr wrap="square">
            <a:spAutoFit/>
          </a:bodyPr>
          <a:lstStyle/>
          <a:p>
            <a:pPr algn="r"/>
            <a:r>
              <a:rPr lang="ru-RU" dirty="0">
                <a:cs typeface="Times New Roman" pitchFamily="18" charset="0"/>
              </a:rPr>
              <a:t>ПЛАКАТ </a:t>
            </a:r>
            <a:r>
              <a:rPr lang="ru-RU" dirty="0" smtClean="0">
                <a:cs typeface="Times New Roman" pitchFamily="18" charset="0"/>
              </a:rPr>
              <a:t>6</a:t>
            </a:r>
            <a:endParaRPr lang="ru-RU" dirty="0">
              <a:cs typeface="Times New Roman" pitchFamily="18" charset="0"/>
            </a:endParaRPr>
          </a:p>
        </p:txBody>
      </p:sp>
      <p:sp>
        <p:nvSpPr>
          <p:cNvPr id="7" name="Content Placeholder 3"/>
          <p:cNvSpPr>
            <a:spLocks noGrp="1"/>
          </p:cNvSpPr>
          <p:nvPr>
            <p:ph sz="half" idx="1"/>
          </p:nvPr>
        </p:nvSpPr>
        <p:spPr>
          <a:xfrm>
            <a:off x="4516930" y="1599494"/>
            <a:ext cx="6968913" cy="677378"/>
          </a:xfrm>
        </p:spPr>
        <p:txBody>
          <a:bodyPr>
            <a:normAutofit/>
          </a:bodyPr>
          <a:lstStyle/>
          <a:p>
            <a:pPr marL="0" indent="0">
              <a:buNone/>
            </a:pPr>
            <a:r>
              <a:rPr lang="ru-RU" sz="1800" b="1" dirty="0"/>
              <a:t>Модель </a:t>
            </a:r>
            <a:r>
              <a:rPr lang="ru-RU" sz="1800" b="1" dirty="0" err="1"/>
              <a:t>групуваня</a:t>
            </a:r>
            <a:r>
              <a:rPr lang="ru-RU" sz="1800" b="1" dirty="0"/>
              <a:t> </a:t>
            </a:r>
            <a:r>
              <a:rPr lang="ru-RU" sz="1800" b="1" dirty="0" err="1"/>
              <a:t>банків</a:t>
            </a:r>
            <a:r>
              <a:rPr lang="ru-RU" sz="1800" b="1" dirty="0"/>
              <a:t> за </a:t>
            </a:r>
            <a:r>
              <a:rPr lang="ru-RU" sz="1800" b="1" dirty="0" err="1"/>
              <a:t>індикативним</a:t>
            </a:r>
            <a:r>
              <a:rPr lang="ru-RU" sz="1800" b="1" dirty="0"/>
              <a:t> </a:t>
            </a:r>
            <a:r>
              <a:rPr lang="ru-RU" sz="1800" b="1" dirty="0" err="1" smtClean="0"/>
              <a:t>показником</a:t>
            </a:r>
            <a:endParaRPr lang="ru-RU" sz="1800" b="1" dirty="0" smtClean="0"/>
          </a:p>
        </p:txBody>
      </p:sp>
      <p:graphicFrame>
        <p:nvGraphicFramePr>
          <p:cNvPr id="8" name="Content Placeholder 4"/>
          <p:cNvGraphicFramePr>
            <a:graphicFrameLocks/>
          </p:cNvGraphicFramePr>
          <p:nvPr>
            <p:extLst>
              <p:ext uri="{D42A27DB-BD31-4B8C-83A1-F6EECF244321}">
                <p14:modId xmlns:p14="http://schemas.microsoft.com/office/powerpoint/2010/main" val="2720082068"/>
              </p:ext>
            </p:extLst>
          </p:nvPr>
        </p:nvGraphicFramePr>
        <p:xfrm>
          <a:off x="7527409" y="2276872"/>
          <a:ext cx="2817122" cy="364017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9" name="Diagram 8"/>
          <p:cNvGraphicFramePr/>
          <p:nvPr>
            <p:extLst>
              <p:ext uri="{D42A27DB-BD31-4B8C-83A1-F6EECF244321}">
                <p14:modId xmlns:p14="http://schemas.microsoft.com/office/powerpoint/2010/main" val="2153846126"/>
              </p:ext>
            </p:extLst>
          </p:nvPr>
        </p:nvGraphicFramePr>
        <p:xfrm>
          <a:off x="3990971" y="2310702"/>
          <a:ext cx="3155848" cy="4469661"/>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10" name="TextBox 9"/>
          <p:cNvSpPr txBox="1"/>
          <p:nvPr/>
        </p:nvSpPr>
        <p:spPr>
          <a:xfrm>
            <a:off x="7561315" y="1988840"/>
            <a:ext cx="4072869" cy="307777"/>
          </a:xfrm>
          <a:prstGeom prst="rect">
            <a:avLst/>
          </a:prstGeom>
          <a:noFill/>
        </p:spPr>
        <p:txBody>
          <a:bodyPr wrap="square" rtlCol="0">
            <a:spAutoFit/>
          </a:bodyPr>
          <a:lstStyle/>
          <a:p>
            <a:pPr lvl="0"/>
            <a:r>
              <a:rPr lang="uk-UA" sz="1400" dirty="0" smtClean="0"/>
              <a:t>Стан </a:t>
            </a:r>
            <a:r>
              <a:rPr lang="uk-UA" sz="1400" dirty="0"/>
              <a:t>фінансової надійності та стабільності</a:t>
            </a:r>
            <a:endParaRPr lang="ru-RU" sz="1400" dirty="0"/>
          </a:p>
        </p:txBody>
      </p:sp>
      <p:sp>
        <p:nvSpPr>
          <p:cNvPr id="11" name="TextBox 10"/>
          <p:cNvSpPr txBox="1"/>
          <p:nvPr/>
        </p:nvSpPr>
        <p:spPr>
          <a:xfrm>
            <a:off x="4145353" y="1979548"/>
            <a:ext cx="3523474" cy="307777"/>
          </a:xfrm>
          <a:prstGeom prst="rect">
            <a:avLst/>
          </a:prstGeom>
          <a:noFill/>
        </p:spPr>
        <p:txBody>
          <a:bodyPr wrap="square" rtlCol="0">
            <a:spAutoFit/>
          </a:bodyPr>
          <a:lstStyle/>
          <a:p>
            <a:r>
              <a:rPr lang="uk-UA" sz="1400" dirty="0" smtClean="0"/>
              <a:t>Алгоритм побудови моделі</a:t>
            </a:r>
            <a:endParaRPr lang="ru-RU" sz="1400" dirty="0"/>
          </a:p>
        </p:txBody>
      </p:sp>
    </p:spTree>
    <p:extLst>
      <p:ext uri="{BB962C8B-B14F-4D97-AF65-F5344CB8AC3E}">
        <p14:creationId xmlns:p14="http://schemas.microsoft.com/office/powerpoint/2010/main" val="708384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fontScale="90000"/>
          </a:bodyPr>
          <a:lstStyle/>
          <a:p>
            <a:r>
              <a:rPr lang="uk-UA" dirty="0" smtClean="0"/>
              <a:t>Результати </a:t>
            </a:r>
            <a:r>
              <a:rPr lang="uk-UA" dirty="0" err="1" smtClean="0"/>
              <a:t>проторової</a:t>
            </a:r>
            <a:r>
              <a:rPr lang="uk-UA" dirty="0" smtClean="0"/>
              <a:t> </a:t>
            </a:r>
            <a:r>
              <a:rPr lang="uk-UA" dirty="0" err="1" smtClean="0"/>
              <a:t>кластеризації</a:t>
            </a:r>
            <a:r>
              <a:rPr lang="uk-UA" dirty="0" smtClean="0"/>
              <a:t> КБ за станом надійності і стабільності</a:t>
            </a:r>
            <a:endParaRPr lang="en-US" dirty="0"/>
          </a:p>
        </p:txBody>
      </p:sp>
      <p:pic>
        <p:nvPicPr>
          <p:cNvPr id="5" name="Content Placeholder 4" descr="https://lh3.googleusercontent.com/ID0F36YReHpOIPfvV-Gg-5cm9SjyzduI2CdMKY9X4_Mfye9iLapoMUkppH3wm7CtTdOLn9Yf6n9gAz0KAXPmXo7ANVu-WStgM_QjhmQ5F4BpMnZNt0iHSna3eBBq2xDK9A"/>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911110" y="2060848"/>
            <a:ext cx="2705850" cy="1800396"/>
          </a:xfrm>
          <a:prstGeom prst="rect">
            <a:avLst/>
          </a:prstGeom>
          <a:noFill/>
          <a:ln>
            <a:noFill/>
          </a:ln>
        </p:spPr>
      </p:pic>
      <p:pic>
        <p:nvPicPr>
          <p:cNvPr id="6" name="Content Placeholder 5" descr="https://lh5.googleusercontent.com/KpeZzJPcVnq0qljFNgf-7s2YIWNJFcbyeghtbkHdgLdheH_Ij3z14Sg7JwmmNtIAiTCprQe6WTkGJDTiOkITUHnGrhnXZGePimlzZ1HID5jgQPggw2_jkVbvUvhAUiRtHw"/>
          <p:cNvPicPr>
            <a:picLocks/>
          </p:cNvPicPr>
          <p:nvPr/>
        </p:nvPicPr>
        <p:blipFill rotWithShape="1">
          <a:blip r:embed="rId3">
            <a:extLst>
              <a:ext uri="{28A0092B-C50C-407E-A947-70E740481C1C}">
                <a14:useLocalDpi xmlns:a14="http://schemas.microsoft.com/office/drawing/2010/main" val="0"/>
              </a:ext>
            </a:extLst>
          </a:blip>
          <a:srcRect l="5478" t="19929" r="10318" b="13498"/>
          <a:stretch/>
        </p:blipFill>
        <p:spPr bwMode="auto">
          <a:xfrm>
            <a:off x="911110" y="3807998"/>
            <a:ext cx="2705850" cy="1133170"/>
          </a:xfrm>
          <a:prstGeom prst="rect">
            <a:avLst/>
          </a:prstGeom>
          <a:noFill/>
          <a:ln>
            <a:noFill/>
          </a:ln>
          <a:extLst>
            <a:ext uri="{53640926-AAD7-44D8-BBD7-CCE9431645EC}">
              <a14:shadowObscured xmlns:a14="http://schemas.microsoft.com/office/drawing/2010/main"/>
            </a:ext>
          </a:extLst>
        </p:spPr>
      </p:pic>
      <p:pic>
        <p:nvPicPr>
          <p:cNvPr id="7" name="Picture 6" descr="https://lh3.googleusercontent.com/KozILuOU4N4GPg7inEtL2OvfoDW93K0ueZaBggN6uzYC3cyIqBbaib2MlILoF-eeA0Cp0kIdC1qiEE4kDDwXWw3_jX52V9qv_CbmPwb69u28nfd0DveHEYqbywAgNpvM3Q"/>
          <p:cNvPicPr/>
          <p:nvPr/>
        </p:nvPicPr>
        <p:blipFill>
          <a:blip r:embed="rId4">
            <a:extLst>
              <a:ext uri="{28A0092B-C50C-407E-A947-70E740481C1C}">
                <a14:useLocalDpi xmlns:a14="http://schemas.microsoft.com/office/drawing/2010/main" val="0"/>
              </a:ext>
            </a:extLst>
          </a:blip>
          <a:srcRect/>
          <a:stretch>
            <a:fillRect/>
          </a:stretch>
        </p:blipFill>
        <p:spPr bwMode="auto">
          <a:xfrm>
            <a:off x="847238" y="4941168"/>
            <a:ext cx="2769722" cy="1868652"/>
          </a:xfrm>
          <a:prstGeom prst="rect">
            <a:avLst/>
          </a:prstGeom>
          <a:noFill/>
          <a:ln>
            <a:noFill/>
          </a:ln>
        </p:spPr>
      </p:pic>
      <p:pic>
        <p:nvPicPr>
          <p:cNvPr id="8" name="Picture 7" descr="https://lh4.googleusercontent.com/T1wSAYH0aSjd7D1D5-JBnuwYswCCAdeaYKFbct_nWXGPAY68oHw-FxE1X9ainMstJoV7FQ6Ax0nybKQwIb0qYPbNPRniWuD9x7tAQ6lBVx2cZLMKhJwYY1-o_pE1DNpXSw"/>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63098" y="2060848"/>
            <a:ext cx="2844151" cy="1800395"/>
          </a:xfrm>
          <a:prstGeom prst="rect">
            <a:avLst/>
          </a:prstGeom>
          <a:noFill/>
          <a:ln>
            <a:noFill/>
          </a:ln>
        </p:spPr>
      </p:pic>
      <p:pic>
        <p:nvPicPr>
          <p:cNvPr id="9" name="Picture 8" descr="https://lh5.googleusercontent.com/nOq9jyRfFTR5bZd2Xpmh4hLRH9VusSjWfupatEqGZ6Wkm1HktoWA3uLjzE2b0Zowt_f5IxosIXJTIPofy8dxj51CMKGijCBABiBZME5B7FYAANxbMBZRN_xVEmzDsuoMhw"/>
          <p:cNvPicPr/>
          <p:nvPr/>
        </p:nvPicPr>
        <p:blipFill>
          <a:blip r:embed="rId6">
            <a:extLst>
              <a:ext uri="{28A0092B-C50C-407E-A947-70E740481C1C}">
                <a14:useLocalDpi xmlns:a14="http://schemas.microsoft.com/office/drawing/2010/main" val="0"/>
              </a:ext>
            </a:extLst>
          </a:blip>
          <a:srcRect/>
          <a:stretch>
            <a:fillRect/>
          </a:stretch>
        </p:blipFill>
        <p:spPr bwMode="auto">
          <a:xfrm>
            <a:off x="4363099" y="3807998"/>
            <a:ext cx="2844151" cy="1133170"/>
          </a:xfrm>
          <a:prstGeom prst="rect">
            <a:avLst/>
          </a:prstGeom>
          <a:noFill/>
          <a:ln>
            <a:noFill/>
          </a:ln>
        </p:spPr>
      </p:pic>
      <p:pic>
        <p:nvPicPr>
          <p:cNvPr id="10" name="Picture 9" descr="https://lh5.googleusercontent.com/wvKcHA4X4fguDtwVpv99_YwocuzrpieO3WpiCMJB9r-O_2AFHoYIwB9W1eXhFVsmlzx4kMX7m3qW59PD71StTc6yWjzx6s_HPMU2_hsLpy8zIU8qLH3jPOZmtHGqeyqV5w"/>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363098" y="4941169"/>
            <a:ext cx="2844151" cy="1868651"/>
          </a:xfrm>
          <a:prstGeom prst="rect">
            <a:avLst/>
          </a:prstGeom>
          <a:noFill/>
          <a:ln>
            <a:noFill/>
          </a:ln>
        </p:spPr>
      </p:pic>
      <p:pic>
        <p:nvPicPr>
          <p:cNvPr id="11" name="Picture 10" descr="https://lh6.googleusercontent.com/G4xmhfQ68s_qT_Py74ZifLeM2R-H8T_JFOf5V_eVtZxvOP5l9FcEDpRhVD4RsBNu-WZQ1czcQvx2KDUxBm4MVDljJdfABFNn_MnZVYQXxcwBMxq1xaYvzlocuaqvJTLdyA"/>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982635" y="2060848"/>
            <a:ext cx="2988260" cy="1800396"/>
          </a:xfrm>
          <a:prstGeom prst="rect">
            <a:avLst/>
          </a:prstGeom>
          <a:noFill/>
          <a:ln>
            <a:noFill/>
          </a:ln>
        </p:spPr>
      </p:pic>
      <p:pic>
        <p:nvPicPr>
          <p:cNvPr id="12" name="Picture 11" descr="https://lh6.googleusercontent.com/RjUtXfB_b7Xc85hVtuVzC8r-NsHHGvVnOMomMgaLNwEf_SIFei-lxO07pRHbZ1PWjfvQd_S56zXsCVe6IwpGSPPCHK7BmfnCsIzt8OJKvuEwBHMp7WYr1S5dHbfaradsvA"/>
          <p:cNvPicPr/>
          <p:nvPr/>
        </p:nvPicPr>
        <p:blipFill>
          <a:blip r:embed="rId9">
            <a:extLst>
              <a:ext uri="{28A0092B-C50C-407E-A947-70E740481C1C}">
                <a14:useLocalDpi xmlns:a14="http://schemas.microsoft.com/office/drawing/2010/main" val="0"/>
              </a:ext>
            </a:extLst>
          </a:blip>
          <a:srcRect/>
          <a:stretch>
            <a:fillRect/>
          </a:stretch>
        </p:blipFill>
        <p:spPr bwMode="auto">
          <a:xfrm>
            <a:off x="8047562" y="3874299"/>
            <a:ext cx="2923332" cy="1026175"/>
          </a:xfrm>
          <a:prstGeom prst="rect">
            <a:avLst/>
          </a:prstGeom>
          <a:noFill/>
          <a:ln>
            <a:noFill/>
          </a:ln>
        </p:spPr>
      </p:pic>
      <p:pic>
        <p:nvPicPr>
          <p:cNvPr id="15" name="Picture 14" descr="https://lh4.googleusercontent.com/96-TE-elutDlTXV9Ei963jONaNTyDt732zoR2BPOJKqoxOZB4QuFf5WDAgDo1TSW1qb4bqDuzAAhV99y9D6AVlddRJMhpXR6QtPMKcVVV9RfWWeoIZGO8bSBIipq9XoYNQ"/>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996669" y="4941168"/>
            <a:ext cx="3057410" cy="1868652"/>
          </a:xfrm>
          <a:prstGeom prst="rect">
            <a:avLst/>
          </a:prstGeom>
          <a:noFill/>
          <a:ln>
            <a:noFill/>
          </a:ln>
        </p:spPr>
      </p:pic>
      <p:sp>
        <p:nvSpPr>
          <p:cNvPr id="16" name="TextBox 15"/>
          <p:cNvSpPr txBox="1"/>
          <p:nvPr/>
        </p:nvSpPr>
        <p:spPr>
          <a:xfrm>
            <a:off x="981844" y="1599183"/>
            <a:ext cx="2635116" cy="461665"/>
          </a:xfrm>
          <a:prstGeom prst="rect">
            <a:avLst/>
          </a:prstGeom>
          <a:noFill/>
        </p:spPr>
        <p:txBody>
          <a:bodyPr wrap="square" rtlCol="0">
            <a:spAutoFit/>
          </a:bodyPr>
          <a:lstStyle/>
          <a:p>
            <a:pPr algn="ctr"/>
            <a:r>
              <a:rPr lang="uk-UA" dirty="0" smtClean="0"/>
              <a:t>2012 рік</a:t>
            </a:r>
            <a:endParaRPr lang="ru-RU" dirty="0"/>
          </a:p>
        </p:txBody>
      </p:sp>
      <p:sp>
        <p:nvSpPr>
          <p:cNvPr id="17" name="TextBox 16"/>
          <p:cNvSpPr txBox="1"/>
          <p:nvPr/>
        </p:nvSpPr>
        <p:spPr>
          <a:xfrm>
            <a:off x="4320674" y="1599183"/>
            <a:ext cx="2635116" cy="461665"/>
          </a:xfrm>
          <a:prstGeom prst="rect">
            <a:avLst/>
          </a:prstGeom>
          <a:noFill/>
        </p:spPr>
        <p:txBody>
          <a:bodyPr wrap="square" rtlCol="0">
            <a:spAutoFit/>
          </a:bodyPr>
          <a:lstStyle/>
          <a:p>
            <a:pPr algn="ctr"/>
            <a:r>
              <a:rPr lang="uk-UA" dirty="0" smtClean="0"/>
              <a:t>2013 рік</a:t>
            </a:r>
            <a:endParaRPr lang="ru-RU" dirty="0"/>
          </a:p>
        </p:txBody>
      </p:sp>
      <p:sp>
        <p:nvSpPr>
          <p:cNvPr id="18" name="TextBox 17"/>
          <p:cNvSpPr txBox="1"/>
          <p:nvPr/>
        </p:nvSpPr>
        <p:spPr>
          <a:xfrm>
            <a:off x="7910964" y="1522229"/>
            <a:ext cx="2635116" cy="461665"/>
          </a:xfrm>
          <a:prstGeom prst="rect">
            <a:avLst/>
          </a:prstGeom>
          <a:noFill/>
        </p:spPr>
        <p:txBody>
          <a:bodyPr wrap="square" rtlCol="0">
            <a:spAutoFit/>
          </a:bodyPr>
          <a:lstStyle/>
          <a:p>
            <a:pPr algn="ctr"/>
            <a:r>
              <a:rPr lang="uk-UA" dirty="0" smtClean="0"/>
              <a:t>2014 рік</a:t>
            </a:r>
            <a:endParaRPr lang="ru-RU" dirty="0"/>
          </a:p>
        </p:txBody>
      </p:sp>
    </p:spTree>
    <p:extLst>
      <p:ext uri="{BB962C8B-B14F-4D97-AF65-F5344CB8AC3E}">
        <p14:creationId xmlns:p14="http://schemas.microsoft.com/office/powerpoint/2010/main" val="3427987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fontScale="90000"/>
          </a:bodyPr>
          <a:lstStyle/>
          <a:p>
            <a:r>
              <a:rPr lang="uk-UA" dirty="0" smtClean="0">
                <a:latin typeface="+mn-lt"/>
              </a:rPr>
              <a:t>Результати побудови моделі динаміки міграції КБ за станом надійності</a:t>
            </a:r>
            <a:endParaRPr lang="en-US" dirty="0">
              <a:latin typeface="+mn-lt"/>
            </a:endParaRPr>
          </a:p>
        </p:txBody>
      </p:sp>
      <p:pic>
        <p:nvPicPr>
          <p:cNvPr id="5" name="Content Placeholder 4" descr="https://lh4.googleusercontent.com/_ajeeT3kkZWw16nj8LgixIV-313iHGEPeBoqkpvB_KSjxlQXRCwcV8DOfhKbNc4uAZXW4NMLpIZsZm0CTrZxeU-f5_40EVXro1bK-hiV24gfSay2D6V_WIG2k_DPIeteAQ"/>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703115" y="1541817"/>
            <a:ext cx="4412636" cy="5252720"/>
          </a:xfrm>
          <a:prstGeom prst="rect">
            <a:avLst/>
          </a:prstGeom>
          <a:noFill/>
          <a:ln>
            <a:noFill/>
          </a:ln>
        </p:spPr>
      </p:pic>
      <p:sp>
        <p:nvSpPr>
          <p:cNvPr id="6" name="Content Placeholder 14"/>
          <p:cNvSpPr txBox="1">
            <a:spLocks/>
          </p:cNvSpPr>
          <p:nvPr/>
        </p:nvSpPr>
        <p:spPr>
          <a:xfrm>
            <a:off x="5546510" y="1700807"/>
            <a:ext cx="6236534" cy="5093729"/>
          </a:xfrm>
          <a:prstGeom prst="rect">
            <a:avLst/>
          </a:prstGeom>
        </p:spPr>
        <p:txBody>
          <a:bodyPr/>
          <a:lstStyle>
            <a:lvl1pPr marL="304747" indent="-304747" algn="l" defTabSz="1218987" rtl="0" eaLnBrk="1" latinLnBrk="0" hangingPunct="1">
              <a:lnSpc>
                <a:spcPct val="95000"/>
              </a:lnSpc>
              <a:spcBef>
                <a:spcPts val="1866"/>
              </a:spcBef>
              <a:buSzPct val="100000"/>
              <a:buFont typeface="Arial" pitchFamily="34" charset="0"/>
              <a:buChar char="•"/>
              <a:defRPr sz="2400" kern="1200">
                <a:solidFill>
                  <a:schemeClr val="tx1"/>
                </a:solidFill>
                <a:latin typeface="+mn-lt"/>
                <a:ea typeface="+mn-ea"/>
                <a:cs typeface="+mn-cs"/>
              </a:defRPr>
            </a:lvl1pPr>
            <a:lvl2pPr marL="731392" indent="-304747" algn="l" defTabSz="1218987" rtl="0" eaLnBrk="1" latinLnBrk="0" hangingPunct="1">
              <a:lnSpc>
                <a:spcPct val="95000"/>
              </a:lnSpc>
              <a:spcBef>
                <a:spcPts val="1066"/>
              </a:spcBef>
              <a:buSzPct val="100000"/>
              <a:buFont typeface="Century Gothic" pitchFamily="34" charset="0"/>
              <a:buChar char="–"/>
              <a:defRPr sz="2000" kern="1200">
                <a:solidFill>
                  <a:schemeClr val="tx1"/>
                </a:solidFill>
                <a:latin typeface="+mn-lt"/>
                <a:ea typeface="+mn-ea"/>
                <a:cs typeface="+mn-cs"/>
              </a:defRPr>
            </a:lvl2pPr>
            <a:lvl3pPr marL="1158037"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3pPr>
            <a:lvl4pPr marL="1584683"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4pPr>
            <a:lvl5pPr marL="2011328"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5pPr>
            <a:lvl6pPr marL="2437973"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6pPr>
            <a:lvl7pPr marL="286461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7pPr>
            <a:lvl8pPr marL="3291264"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8pPr>
            <a:lvl9pPr marL="377885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9pPr>
          </a:lstStyle>
          <a:p>
            <a:pPr marL="0" indent="0" algn="ctr">
              <a:buFont typeface="Arial" pitchFamily="34" charset="0"/>
              <a:buNone/>
            </a:pPr>
            <a:r>
              <a:rPr lang="uk-UA" sz="2800" dirty="0" smtClean="0"/>
              <a:t>Міграція кластерів </a:t>
            </a:r>
          </a:p>
          <a:p>
            <a:pPr marL="0" indent="0">
              <a:buFont typeface="Arial" pitchFamily="34" charset="0"/>
              <a:buNone/>
            </a:pPr>
            <a:r>
              <a:rPr lang="uk-UA" sz="2000" dirty="0" smtClean="0"/>
              <a:t>                                	         2012       2013       2014</a:t>
            </a:r>
            <a:endParaRPr lang="ru-RU" sz="2000" dirty="0"/>
          </a:p>
        </p:txBody>
      </p:sp>
      <p:grpSp>
        <p:nvGrpSpPr>
          <p:cNvPr id="7" name="Group 6"/>
          <p:cNvGrpSpPr/>
          <p:nvPr/>
        </p:nvGrpSpPr>
        <p:grpSpPr>
          <a:xfrm>
            <a:off x="8715174" y="3716197"/>
            <a:ext cx="2684970" cy="578412"/>
            <a:chOff x="5928360" y="3083560"/>
            <a:chExt cx="2684970" cy="578412"/>
          </a:xfrm>
        </p:grpSpPr>
        <p:sp>
          <p:nvSpPr>
            <p:cNvPr id="8" name="Oval 7"/>
            <p:cNvSpPr/>
            <p:nvPr/>
          </p:nvSpPr>
          <p:spPr>
            <a:xfrm>
              <a:off x="5928360" y="3083560"/>
              <a:ext cx="558800" cy="497840"/>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solidFill>
                    <a:schemeClr val="tx1"/>
                  </a:solidFill>
                </a:rPr>
                <a:t>2</a:t>
              </a:r>
              <a:endParaRPr lang="ru-RU" dirty="0">
                <a:solidFill>
                  <a:schemeClr val="tx1"/>
                </a:solidFill>
              </a:endParaRPr>
            </a:p>
          </p:txBody>
        </p:sp>
        <p:sp>
          <p:nvSpPr>
            <p:cNvPr id="9" name="Oval 8"/>
            <p:cNvSpPr/>
            <p:nvPr/>
          </p:nvSpPr>
          <p:spPr>
            <a:xfrm>
              <a:off x="6959600" y="3119120"/>
              <a:ext cx="558800" cy="49784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solidFill>
                    <a:schemeClr val="tx1"/>
                  </a:solidFill>
                </a:rPr>
                <a:t>3</a:t>
              </a:r>
              <a:endParaRPr lang="ru-RU" dirty="0">
                <a:solidFill>
                  <a:schemeClr val="tx1"/>
                </a:solidFill>
              </a:endParaRPr>
            </a:p>
          </p:txBody>
        </p:sp>
        <p:sp>
          <p:nvSpPr>
            <p:cNvPr id="10" name="Oval 9"/>
            <p:cNvSpPr/>
            <p:nvPr/>
          </p:nvSpPr>
          <p:spPr>
            <a:xfrm>
              <a:off x="8054530" y="3164132"/>
              <a:ext cx="558800" cy="49784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solidFill>
                    <a:schemeClr val="tx1"/>
                  </a:solidFill>
                </a:rPr>
                <a:t>3</a:t>
              </a:r>
              <a:endParaRPr lang="ru-RU" dirty="0">
                <a:solidFill>
                  <a:schemeClr val="tx1"/>
                </a:solidFill>
              </a:endParaRPr>
            </a:p>
          </p:txBody>
        </p:sp>
        <p:sp>
          <p:nvSpPr>
            <p:cNvPr id="11" name="Right Arrow 10"/>
            <p:cNvSpPr/>
            <p:nvPr/>
          </p:nvSpPr>
          <p:spPr>
            <a:xfrm>
              <a:off x="6487160" y="3219907"/>
              <a:ext cx="472440" cy="254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Right Arrow 11"/>
            <p:cNvSpPr/>
            <p:nvPr/>
          </p:nvSpPr>
          <p:spPr>
            <a:xfrm>
              <a:off x="7546578" y="3233947"/>
              <a:ext cx="472440" cy="254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5" name="Group 14"/>
          <p:cNvGrpSpPr/>
          <p:nvPr/>
        </p:nvGrpSpPr>
        <p:grpSpPr>
          <a:xfrm>
            <a:off x="8715174" y="2708920"/>
            <a:ext cx="2707830" cy="528891"/>
            <a:chOff x="5923280" y="2158828"/>
            <a:chExt cx="2707830" cy="528891"/>
          </a:xfrm>
        </p:grpSpPr>
        <p:sp>
          <p:nvSpPr>
            <p:cNvPr id="16" name="Oval 15"/>
            <p:cNvSpPr/>
            <p:nvPr/>
          </p:nvSpPr>
          <p:spPr>
            <a:xfrm>
              <a:off x="8072310" y="2158828"/>
              <a:ext cx="558800" cy="497840"/>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solidFill>
                    <a:schemeClr val="tx1"/>
                  </a:solidFill>
                </a:rPr>
                <a:t>2</a:t>
              </a:r>
              <a:endParaRPr lang="ru-RU" dirty="0">
                <a:solidFill>
                  <a:schemeClr val="tx1"/>
                </a:solidFill>
              </a:endParaRPr>
            </a:p>
          </p:txBody>
        </p:sp>
        <p:sp>
          <p:nvSpPr>
            <p:cNvPr id="17" name="Oval 16"/>
            <p:cNvSpPr/>
            <p:nvPr/>
          </p:nvSpPr>
          <p:spPr>
            <a:xfrm>
              <a:off x="5923280" y="2189879"/>
              <a:ext cx="558800" cy="497840"/>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solidFill>
                    <a:schemeClr val="tx1"/>
                  </a:solidFill>
                </a:rPr>
                <a:t>2</a:t>
              </a:r>
              <a:endParaRPr lang="ru-RU" dirty="0">
                <a:solidFill>
                  <a:schemeClr val="tx1"/>
                </a:solidFill>
              </a:endParaRPr>
            </a:p>
          </p:txBody>
        </p:sp>
        <p:sp>
          <p:nvSpPr>
            <p:cNvPr id="18" name="Oval 17"/>
            <p:cNvSpPr/>
            <p:nvPr/>
          </p:nvSpPr>
          <p:spPr>
            <a:xfrm>
              <a:off x="7000335" y="2189879"/>
              <a:ext cx="558800" cy="49784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solidFill>
                    <a:schemeClr val="tx1"/>
                  </a:solidFill>
                </a:rPr>
                <a:t>3</a:t>
              </a:r>
              <a:endParaRPr lang="ru-RU" dirty="0">
                <a:solidFill>
                  <a:schemeClr val="tx1"/>
                </a:solidFill>
              </a:endParaRPr>
            </a:p>
          </p:txBody>
        </p:sp>
        <p:sp>
          <p:nvSpPr>
            <p:cNvPr id="19" name="Right Arrow 18"/>
            <p:cNvSpPr/>
            <p:nvPr/>
          </p:nvSpPr>
          <p:spPr>
            <a:xfrm>
              <a:off x="6482080" y="2302952"/>
              <a:ext cx="472440" cy="254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0" name="Right Arrow 19"/>
            <p:cNvSpPr/>
            <p:nvPr/>
          </p:nvSpPr>
          <p:spPr>
            <a:xfrm>
              <a:off x="7599870" y="2301811"/>
              <a:ext cx="472440" cy="254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21" name="Group 20"/>
          <p:cNvGrpSpPr/>
          <p:nvPr/>
        </p:nvGrpSpPr>
        <p:grpSpPr>
          <a:xfrm>
            <a:off x="8715174" y="4593726"/>
            <a:ext cx="2684090" cy="563381"/>
            <a:chOff x="5928360" y="3980439"/>
            <a:chExt cx="2684090" cy="563381"/>
          </a:xfrm>
        </p:grpSpPr>
        <p:sp>
          <p:nvSpPr>
            <p:cNvPr id="22" name="Oval 21"/>
            <p:cNvSpPr/>
            <p:nvPr/>
          </p:nvSpPr>
          <p:spPr>
            <a:xfrm>
              <a:off x="8053650" y="4045980"/>
              <a:ext cx="558800" cy="49784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solidFill>
                    <a:schemeClr val="tx1"/>
                  </a:solidFill>
                </a:rPr>
                <a:t>3</a:t>
              </a:r>
              <a:endParaRPr lang="ru-RU" dirty="0">
                <a:solidFill>
                  <a:schemeClr val="tx1"/>
                </a:solidFill>
              </a:endParaRPr>
            </a:p>
          </p:txBody>
        </p:sp>
        <p:sp>
          <p:nvSpPr>
            <p:cNvPr id="23" name="Oval 22"/>
            <p:cNvSpPr/>
            <p:nvPr/>
          </p:nvSpPr>
          <p:spPr>
            <a:xfrm>
              <a:off x="6959600" y="3980439"/>
              <a:ext cx="558800" cy="497840"/>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solidFill>
                    <a:schemeClr val="tx1"/>
                  </a:solidFill>
                </a:rPr>
                <a:t>2</a:t>
              </a:r>
              <a:endParaRPr lang="ru-RU" dirty="0">
                <a:solidFill>
                  <a:schemeClr val="tx1"/>
                </a:solidFill>
              </a:endParaRPr>
            </a:p>
          </p:txBody>
        </p:sp>
        <p:sp>
          <p:nvSpPr>
            <p:cNvPr id="24" name="Oval 23"/>
            <p:cNvSpPr/>
            <p:nvPr/>
          </p:nvSpPr>
          <p:spPr>
            <a:xfrm>
              <a:off x="5928360" y="3986530"/>
              <a:ext cx="558800" cy="497840"/>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solidFill>
                    <a:schemeClr val="tx1"/>
                  </a:solidFill>
                </a:rPr>
                <a:t>2</a:t>
              </a:r>
              <a:endParaRPr lang="ru-RU" dirty="0">
                <a:solidFill>
                  <a:schemeClr val="tx1"/>
                </a:solidFill>
              </a:endParaRPr>
            </a:p>
          </p:txBody>
        </p:sp>
        <p:sp>
          <p:nvSpPr>
            <p:cNvPr id="25" name="Right Arrow 24"/>
            <p:cNvSpPr/>
            <p:nvPr/>
          </p:nvSpPr>
          <p:spPr>
            <a:xfrm>
              <a:off x="7520940" y="4167900"/>
              <a:ext cx="472440" cy="254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6" name="Right Arrow 25"/>
            <p:cNvSpPr/>
            <p:nvPr/>
          </p:nvSpPr>
          <p:spPr>
            <a:xfrm>
              <a:off x="6499646" y="4124355"/>
              <a:ext cx="472440" cy="254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27" name="Group 26"/>
          <p:cNvGrpSpPr/>
          <p:nvPr/>
        </p:nvGrpSpPr>
        <p:grpSpPr>
          <a:xfrm>
            <a:off x="8715174" y="5473771"/>
            <a:ext cx="2684090" cy="515188"/>
            <a:chOff x="5928360" y="4796746"/>
            <a:chExt cx="2684090" cy="515188"/>
          </a:xfrm>
        </p:grpSpPr>
        <p:sp>
          <p:nvSpPr>
            <p:cNvPr id="28" name="Oval 27"/>
            <p:cNvSpPr/>
            <p:nvPr/>
          </p:nvSpPr>
          <p:spPr>
            <a:xfrm>
              <a:off x="5928360" y="4796746"/>
              <a:ext cx="558800" cy="497840"/>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solidFill>
                    <a:schemeClr val="tx1"/>
                  </a:solidFill>
                </a:rPr>
                <a:t>2</a:t>
              </a:r>
              <a:endParaRPr lang="ru-RU" dirty="0">
                <a:solidFill>
                  <a:schemeClr val="tx1"/>
                </a:solidFill>
              </a:endParaRPr>
            </a:p>
          </p:txBody>
        </p:sp>
        <p:sp>
          <p:nvSpPr>
            <p:cNvPr id="29" name="Oval 28"/>
            <p:cNvSpPr/>
            <p:nvPr/>
          </p:nvSpPr>
          <p:spPr>
            <a:xfrm>
              <a:off x="8053650" y="4814094"/>
              <a:ext cx="558800" cy="49784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solidFill>
                    <a:schemeClr val="tx1"/>
                  </a:solidFill>
                </a:rPr>
                <a:t>3</a:t>
              </a:r>
              <a:endParaRPr lang="ru-RU" dirty="0">
                <a:solidFill>
                  <a:schemeClr val="tx1"/>
                </a:solidFill>
              </a:endParaRPr>
            </a:p>
          </p:txBody>
        </p:sp>
        <p:sp>
          <p:nvSpPr>
            <p:cNvPr id="30" name="Oval 29"/>
            <p:cNvSpPr/>
            <p:nvPr/>
          </p:nvSpPr>
          <p:spPr>
            <a:xfrm>
              <a:off x="6959600" y="4801654"/>
              <a:ext cx="558800" cy="49784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solidFill>
                    <a:schemeClr val="tx1"/>
                  </a:solidFill>
                </a:rPr>
                <a:t>3</a:t>
              </a:r>
              <a:endParaRPr lang="ru-RU" dirty="0">
                <a:solidFill>
                  <a:schemeClr val="tx1"/>
                </a:solidFill>
              </a:endParaRPr>
            </a:p>
          </p:txBody>
        </p:sp>
        <p:sp>
          <p:nvSpPr>
            <p:cNvPr id="31" name="Right Arrow 30"/>
            <p:cNvSpPr/>
            <p:nvPr/>
          </p:nvSpPr>
          <p:spPr>
            <a:xfrm>
              <a:off x="7548642" y="4936014"/>
              <a:ext cx="472440" cy="254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2" name="Right Arrow 31"/>
            <p:cNvSpPr/>
            <p:nvPr/>
          </p:nvSpPr>
          <p:spPr>
            <a:xfrm>
              <a:off x="6487160" y="4936014"/>
              <a:ext cx="472440" cy="254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3" name="TextBox 32"/>
          <p:cNvSpPr txBox="1"/>
          <p:nvPr/>
        </p:nvSpPr>
        <p:spPr>
          <a:xfrm>
            <a:off x="5558704" y="2717236"/>
            <a:ext cx="2796430" cy="461665"/>
          </a:xfrm>
          <a:prstGeom prst="rect">
            <a:avLst/>
          </a:prstGeom>
          <a:noFill/>
        </p:spPr>
        <p:txBody>
          <a:bodyPr wrap="square" rtlCol="0">
            <a:spAutoFit/>
          </a:bodyPr>
          <a:lstStyle/>
          <a:p>
            <a:r>
              <a:rPr lang="uk-UA" dirty="0" err="1" smtClean="0"/>
              <a:t>ПромінвестБанк</a:t>
            </a:r>
            <a:endParaRPr lang="ru-RU" dirty="0"/>
          </a:p>
        </p:txBody>
      </p:sp>
      <p:sp>
        <p:nvSpPr>
          <p:cNvPr id="34" name="TextBox 33"/>
          <p:cNvSpPr txBox="1"/>
          <p:nvPr/>
        </p:nvSpPr>
        <p:spPr>
          <a:xfrm>
            <a:off x="5573558" y="3642023"/>
            <a:ext cx="2491134" cy="461665"/>
          </a:xfrm>
          <a:prstGeom prst="rect">
            <a:avLst/>
          </a:prstGeom>
          <a:noFill/>
        </p:spPr>
        <p:txBody>
          <a:bodyPr wrap="square" rtlCol="0">
            <a:spAutoFit/>
          </a:bodyPr>
          <a:lstStyle/>
          <a:p>
            <a:r>
              <a:rPr lang="uk-UA" dirty="0" err="1" smtClean="0"/>
              <a:t>УкрСібБанк</a:t>
            </a:r>
            <a:endParaRPr lang="ru-RU" dirty="0"/>
          </a:p>
        </p:txBody>
      </p:sp>
      <p:sp>
        <p:nvSpPr>
          <p:cNvPr id="35" name="TextBox 34"/>
          <p:cNvSpPr txBox="1"/>
          <p:nvPr/>
        </p:nvSpPr>
        <p:spPr>
          <a:xfrm>
            <a:off x="5588190" y="5435932"/>
            <a:ext cx="3094416" cy="461665"/>
          </a:xfrm>
          <a:prstGeom prst="rect">
            <a:avLst/>
          </a:prstGeom>
          <a:noFill/>
        </p:spPr>
        <p:txBody>
          <a:bodyPr wrap="square" rtlCol="0">
            <a:spAutoFit/>
          </a:bodyPr>
          <a:lstStyle/>
          <a:p>
            <a:r>
              <a:rPr lang="uk-UA" dirty="0" err="1" smtClean="0">
                <a:cs typeface="Times New Roman" panose="02020603050405020304" pitchFamily="18" charset="0"/>
              </a:rPr>
              <a:t>КредіАгрікольБанк</a:t>
            </a:r>
            <a:endParaRPr lang="ru-RU" dirty="0">
              <a:cs typeface="Times New Roman" panose="02020603050405020304" pitchFamily="18" charset="0"/>
            </a:endParaRPr>
          </a:p>
        </p:txBody>
      </p:sp>
      <p:sp>
        <p:nvSpPr>
          <p:cNvPr id="36" name="TextBox 35"/>
          <p:cNvSpPr txBox="1"/>
          <p:nvPr/>
        </p:nvSpPr>
        <p:spPr>
          <a:xfrm>
            <a:off x="5562410" y="4489637"/>
            <a:ext cx="2491134" cy="461665"/>
          </a:xfrm>
          <a:prstGeom prst="rect">
            <a:avLst/>
          </a:prstGeom>
          <a:noFill/>
        </p:spPr>
        <p:txBody>
          <a:bodyPr wrap="square" rtlCol="0">
            <a:spAutoFit/>
          </a:bodyPr>
          <a:lstStyle/>
          <a:p>
            <a:r>
              <a:rPr lang="en-US" dirty="0" smtClean="0"/>
              <a:t>OTP </a:t>
            </a:r>
            <a:r>
              <a:rPr lang="uk-UA" dirty="0" smtClean="0"/>
              <a:t>Банк</a:t>
            </a:r>
            <a:endParaRPr lang="ru-RU" dirty="0"/>
          </a:p>
        </p:txBody>
      </p:sp>
    </p:spTree>
    <p:extLst>
      <p:ext uri="{BB962C8B-B14F-4D97-AF65-F5344CB8AC3E}">
        <p14:creationId xmlns:p14="http://schemas.microsoft.com/office/powerpoint/2010/main" val="26670755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uk-UA" dirty="0" smtClean="0">
                <a:latin typeface="+mn-lt"/>
              </a:rPr>
              <a:t>Модель оцінки загального рівня фінансової надійності</a:t>
            </a:r>
            <a:endParaRPr lang="en-US" dirty="0">
              <a:latin typeface="+mn-lt"/>
            </a:endParaRPr>
          </a:p>
        </p:txBody>
      </p:sp>
      <mc:AlternateContent xmlns:mc="http://schemas.openxmlformats.org/markup-compatibility/2006" xmlns:a14="http://schemas.microsoft.com/office/drawing/2010/main">
        <mc:Choice Requires="a14">
          <p:sp>
            <p:nvSpPr>
              <p:cNvPr id="5" name="Content Placeholder 2"/>
              <p:cNvSpPr txBox="1">
                <a:spLocks/>
              </p:cNvSpPr>
              <p:nvPr/>
            </p:nvSpPr>
            <p:spPr>
              <a:xfrm>
                <a:off x="643386" y="1685240"/>
                <a:ext cx="3650826" cy="534416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spcBef>
                    <a:spcPts val="0"/>
                  </a:spcBef>
                  <a:buFont typeface="Wingdings 3" charset="2"/>
                  <a:buNone/>
                </a:pPr>
                <a:r>
                  <a:rPr lang="uk-UA" sz="1400" b="1" dirty="0" smtClean="0">
                    <a:cs typeface="Times New Roman" panose="02020603050405020304" pitchFamily="18" charset="0"/>
                  </a:rPr>
                  <a:t>Алгоритм моделі</a:t>
                </a:r>
                <a:r>
                  <a:rPr lang="ru-RU" sz="1400" b="1" dirty="0">
                    <a:cs typeface="Times New Roman" panose="02020603050405020304" pitchFamily="18" charset="0"/>
                  </a:rPr>
                  <a:t> </a:t>
                </a:r>
                <a:r>
                  <a:rPr lang="ru-RU" sz="1400" dirty="0" err="1" smtClean="0">
                    <a:cs typeface="Times New Roman" panose="02020603050405020304" pitchFamily="18" charset="0"/>
                  </a:rPr>
                  <a:t>таксономічного</a:t>
                </a:r>
                <a:r>
                  <a:rPr lang="ru-RU" sz="1400" dirty="0" smtClean="0">
                    <a:cs typeface="Times New Roman" panose="02020603050405020304" pitchFamily="18" charset="0"/>
                  </a:rPr>
                  <a:t> </a:t>
                </a:r>
                <a:r>
                  <a:rPr lang="ru-RU" sz="1400" dirty="0" err="1" smtClean="0">
                    <a:cs typeface="Times New Roman" panose="02020603050405020304" pitchFamily="18" charset="0"/>
                  </a:rPr>
                  <a:t>показника</a:t>
                </a:r>
                <a:r>
                  <a:rPr lang="ru-RU" sz="1400" dirty="0" smtClean="0">
                    <a:cs typeface="Times New Roman" panose="02020603050405020304" pitchFamily="18" charset="0"/>
                  </a:rPr>
                  <a:t> </a:t>
                </a:r>
                <a:r>
                  <a:rPr lang="ru-RU" sz="1400" dirty="0" err="1">
                    <a:cs typeface="Times New Roman" panose="02020603050405020304" pitchFamily="18" charset="0"/>
                  </a:rPr>
                  <a:t>рівня</a:t>
                </a:r>
                <a:r>
                  <a:rPr lang="ru-RU" sz="1400" dirty="0">
                    <a:cs typeface="Times New Roman" panose="02020603050405020304" pitchFamily="18" charset="0"/>
                  </a:rPr>
                  <a:t> </a:t>
                </a:r>
                <a:r>
                  <a:rPr lang="ru-RU" sz="1400" dirty="0" err="1" smtClean="0">
                    <a:cs typeface="Times New Roman" panose="02020603050405020304" pitchFamily="18" charset="0"/>
                  </a:rPr>
                  <a:t>надійності</a:t>
                </a:r>
                <a:endParaRPr lang="ru-RU" sz="1400" b="1" dirty="0">
                  <a:cs typeface="Times New Roman" panose="02020603050405020304" pitchFamily="18" charset="0"/>
                </a:endParaRPr>
              </a:p>
              <a:p>
                <a:pPr marL="0" indent="0">
                  <a:spcBef>
                    <a:spcPts val="0"/>
                  </a:spcBef>
                  <a:buFont typeface="Wingdings 3" charset="2"/>
                  <a:buNone/>
                </a:pPr>
                <a:r>
                  <a:rPr lang="ru-RU" sz="1400" dirty="0" smtClean="0">
                    <a:cs typeface="Times New Roman" panose="02020603050405020304" pitchFamily="18" charset="0"/>
                  </a:rPr>
                  <a:t>	</a:t>
                </a:r>
                <a:r>
                  <a:rPr lang="ru-RU" sz="1400" dirty="0" err="1" smtClean="0">
                    <a:cs typeface="Times New Roman" panose="02020603050405020304" pitchFamily="18" charset="0"/>
                  </a:rPr>
                  <a:t>Відстань</a:t>
                </a:r>
                <a:r>
                  <a:rPr lang="ru-RU" sz="1400" dirty="0" smtClean="0">
                    <a:cs typeface="Times New Roman" panose="02020603050405020304" pitchFamily="18" charset="0"/>
                  </a:rPr>
                  <a:t> </a:t>
                </a:r>
                <a:r>
                  <a:rPr lang="ru-RU" sz="1400" dirty="0" err="1">
                    <a:cs typeface="Times New Roman" panose="02020603050405020304" pitchFamily="18" charset="0"/>
                  </a:rPr>
                  <a:t>між</a:t>
                </a:r>
                <a:r>
                  <a:rPr lang="ru-RU" sz="1400" dirty="0">
                    <a:cs typeface="Times New Roman" panose="02020603050405020304" pitchFamily="18" charset="0"/>
                  </a:rPr>
                  <a:t> </a:t>
                </a:r>
                <a:r>
                  <a:rPr lang="ru-RU" sz="1400" dirty="0" smtClean="0">
                    <a:cs typeface="Times New Roman" panose="02020603050405020304" pitchFamily="18" charset="0"/>
                  </a:rPr>
                  <a:t>банками  та </a:t>
                </a:r>
                <a:r>
                  <a:rPr lang="ru-RU" sz="1400" dirty="0" err="1" smtClean="0">
                    <a:cs typeface="Times New Roman" panose="02020603050405020304" pitchFamily="18" charset="0"/>
                  </a:rPr>
                  <a:t>еталоном</a:t>
                </a:r>
                <a:r>
                  <a:rPr lang="ru-RU" sz="1400" dirty="0" smtClean="0">
                    <a:cs typeface="Times New Roman" panose="02020603050405020304" pitchFamily="18" charset="0"/>
                  </a:rPr>
                  <a:t> </a:t>
                </a:r>
                <a:r>
                  <a:rPr lang="ru-RU" sz="1400" dirty="0" err="1">
                    <a:cs typeface="Times New Roman" panose="02020603050405020304" pitchFamily="18" charset="0"/>
                  </a:rPr>
                  <a:t>розвитку</a:t>
                </a:r>
                <a:r>
                  <a:rPr lang="ru-RU" sz="1400" dirty="0">
                    <a:cs typeface="Times New Roman" panose="02020603050405020304" pitchFamily="18" charset="0"/>
                  </a:rPr>
                  <a:t>, </a:t>
                </a:r>
                <a:r>
                  <a:rPr lang="ru-RU" sz="1400" dirty="0" err="1">
                    <a:cs typeface="Times New Roman" panose="02020603050405020304" pitchFamily="18" charset="0"/>
                  </a:rPr>
                  <a:t>позначається</a:t>
                </a:r>
                <a:r>
                  <a:rPr lang="ru-RU" sz="1400" dirty="0">
                    <a:cs typeface="Times New Roman" panose="02020603050405020304" pitchFamily="18" charset="0"/>
                  </a:rPr>
                  <a:t> </a:t>
                </a:r>
                <a:r>
                  <a:rPr lang="ru-RU" sz="1400" dirty="0" err="1" smtClean="0">
                    <a:cs typeface="Times New Roman" panose="02020603050405020304" pitchFamily="18" charset="0"/>
                  </a:rPr>
                  <a:t>розраховується</a:t>
                </a:r>
                <a:r>
                  <a:rPr lang="ru-RU" sz="1400" dirty="0" smtClean="0">
                    <a:cs typeface="Times New Roman" panose="02020603050405020304" pitchFamily="18" charset="0"/>
                  </a:rPr>
                  <a:t> </a:t>
                </a:r>
                <a:r>
                  <a:rPr lang="ru-RU" sz="1400" dirty="0">
                    <a:cs typeface="Times New Roman" panose="02020603050405020304" pitchFamily="18" charset="0"/>
                  </a:rPr>
                  <a:t>на </a:t>
                </a:r>
                <a:r>
                  <a:rPr lang="ru-RU" sz="1400" dirty="0" err="1">
                    <a:cs typeface="Times New Roman" panose="02020603050405020304" pitchFamily="18" charset="0"/>
                  </a:rPr>
                  <a:t>основі</a:t>
                </a:r>
                <a:r>
                  <a:rPr lang="ru-RU" sz="1400" dirty="0">
                    <a:cs typeface="Times New Roman" panose="02020603050405020304" pitchFamily="18" charset="0"/>
                  </a:rPr>
                  <a:t> </a:t>
                </a:r>
                <a:r>
                  <a:rPr lang="ru-RU" sz="1400" dirty="0" err="1">
                    <a:cs typeface="Times New Roman" panose="02020603050405020304" pitchFamily="18" charset="0"/>
                  </a:rPr>
                  <a:t>Евклідової</a:t>
                </a:r>
                <a:r>
                  <a:rPr lang="ru-RU" sz="1400" dirty="0">
                    <a:cs typeface="Times New Roman" panose="02020603050405020304" pitchFamily="18" charset="0"/>
                  </a:rPr>
                  <a:t> </a:t>
                </a:r>
                <a:r>
                  <a:rPr lang="ru-RU" sz="1400" dirty="0" err="1" smtClean="0">
                    <a:cs typeface="Times New Roman" panose="02020603050405020304" pitchFamily="18" charset="0"/>
                  </a:rPr>
                  <a:t>відстані</a:t>
                </a:r>
                <a:r>
                  <a:rPr lang="ru-RU" sz="1400" dirty="0" smtClean="0">
                    <a:cs typeface="Times New Roman" panose="02020603050405020304" pitchFamily="18" charset="0"/>
                  </a:rPr>
                  <a:t>:</a:t>
                </a:r>
                <a:endParaRPr lang="ru-RU" sz="1400" dirty="0">
                  <a:cs typeface="Times New Roman" panose="02020603050405020304" pitchFamily="18" charset="0"/>
                </a:endParaRPr>
              </a:p>
              <a:p>
                <a:pPr marL="0" indent="0">
                  <a:spcBef>
                    <a:spcPts val="0"/>
                  </a:spcBef>
                  <a:buFont typeface="Wingdings 3" charset="2"/>
                  <a:buNone/>
                </a:pPr>
                <a:r>
                  <a:rPr lang="uk-UA" sz="1400" dirty="0">
                    <a:cs typeface="Times New Roman" panose="02020603050405020304" pitchFamily="18" charset="0"/>
                  </a:rPr>
                  <a:t>                   </a:t>
                </a:r>
                <a:r>
                  <a:rPr lang="uk-UA" sz="1400" dirty="0" smtClean="0">
                    <a:cs typeface="Times New Roman" panose="02020603050405020304" pitchFamily="18" charset="0"/>
                  </a:rPr>
                  <a:t> </a:t>
                </a:r>
                <a14:m>
                  <m:oMath xmlns:m="http://schemas.openxmlformats.org/officeDocument/2006/math">
                    <m:sSub>
                      <m:sSubPr>
                        <m:ctrlPr>
                          <a:rPr lang="ru-RU" sz="1400" i="1">
                            <a:latin typeface="Cambria Math" panose="02040503050406030204" pitchFamily="18" charset="0"/>
                          </a:rPr>
                        </m:ctrlPr>
                      </m:sSubPr>
                      <m:e>
                        <m:r>
                          <a:rPr lang="uk-UA" sz="1400" i="1">
                            <a:latin typeface="Cambria Math" panose="02040503050406030204" pitchFamily="18" charset="0"/>
                          </a:rPr>
                          <m:t>  </m:t>
                        </m:r>
                        <m:r>
                          <a:rPr lang="ru-RU" sz="1400" i="1">
                            <a:latin typeface="Cambria Math" panose="02040503050406030204" pitchFamily="18" charset="0"/>
                          </a:rPr>
                          <m:t>𝑐</m:t>
                        </m:r>
                      </m:e>
                      <m:sub>
                        <m:r>
                          <a:rPr lang="en-US" sz="1400" i="1">
                            <a:latin typeface="Cambria Math" panose="02040503050406030204" pitchFamily="18" charset="0"/>
                          </a:rPr>
                          <m:t>𝑖𝑜</m:t>
                        </m:r>
                      </m:sub>
                    </m:sSub>
                  </m:oMath>
                </a14:m>
                <a:r>
                  <a:rPr lang="uk-UA" sz="1400" dirty="0">
                    <a:cs typeface="Times New Roman" panose="02020603050405020304" pitchFamily="18" charset="0"/>
                  </a:rPr>
                  <a:t>=</a:t>
                </a:r>
                <a14:m>
                  <m:oMath xmlns:m="http://schemas.openxmlformats.org/officeDocument/2006/math">
                    <m:rad>
                      <m:radPr>
                        <m:degHide m:val="on"/>
                        <m:ctrlPr>
                          <a:rPr lang="ru-RU" sz="1400" i="1">
                            <a:latin typeface="Cambria Math" panose="02040503050406030204" pitchFamily="18" charset="0"/>
                          </a:rPr>
                        </m:ctrlPr>
                      </m:radPr>
                      <m:deg/>
                      <m:e>
                        <m:nary>
                          <m:naryPr>
                            <m:chr m:val="∑"/>
                            <m:limLoc m:val="undOvr"/>
                            <m:ctrlPr>
                              <a:rPr lang="ru-RU" sz="1400" i="1">
                                <a:latin typeface="Cambria Math" panose="02040503050406030204" pitchFamily="18" charset="0"/>
                              </a:rPr>
                            </m:ctrlPr>
                          </m:naryPr>
                          <m:sub>
                            <m:r>
                              <a:rPr lang="en-US" sz="1400" i="1">
                                <a:latin typeface="Cambria Math" panose="02040503050406030204" pitchFamily="18" charset="0"/>
                              </a:rPr>
                              <m:t>𝑗</m:t>
                            </m:r>
                            <m:r>
                              <a:rPr lang="uk-UA" sz="1400" i="1">
                                <a:latin typeface="Cambria Math" panose="02040503050406030204" pitchFamily="18" charset="0"/>
                              </a:rPr>
                              <m:t>=1</m:t>
                            </m:r>
                          </m:sub>
                          <m:sup>
                            <m:r>
                              <a:rPr lang="en-US" sz="1400" i="1">
                                <a:latin typeface="Cambria Math" panose="02040503050406030204" pitchFamily="18" charset="0"/>
                              </a:rPr>
                              <m:t>𝑚</m:t>
                            </m:r>
                          </m:sup>
                          <m:e>
                            <m:sSup>
                              <m:sSupPr>
                                <m:ctrlPr>
                                  <a:rPr lang="ru-RU" sz="1400" i="1">
                                    <a:latin typeface="Cambria Math" panose="02040503050406030204" pitchFamily="18" charset="0"/>
                                  </a:rPr>
                                </m:ctrlPr>
                              </m:sSupPr>
                              <m:e>
                                <m:d>
                                  <m:dPr>
                                    <m:ctrlPr>
                                      <a:rPr lang="ru-RU" sz="1400" i="1">
                                        <a:latin typeface="Cambria Math" panose="02040503050406030204" pitchFamily="18" charset="0"/>
                                      </a:rPr>
                                    </m:ctrlPr>
                                  </m:dPr>
                                  <m:e>
                                    <m:r>
                                      <a:rPr lang="en-US" sz="1400" i="1">
                                        <a:latin typeface="Cambria Math" panose="02040503050406030204" pitchFamily="18" charset="0"/>
                                      </a:rPr>
                                      <m:t>𝑍𝑖𝑗</m:t>
                                    </m:r>
                                    <m:r>
                                      <a:rPr lang="uk-UA" sz="1400" i="1">
                                        <a:latin typeface="Cambria Math" panose="02040503050406030204" pitchFamily="18" charset="0"/>
                                      </a:rPr>
                                      <m:t>−</m:t>
                                    </m:r>
                                    <m:r>
                                      <a:rPr lang="en-US" sz="1400" i="1">
                                        <a:latin typeface="Cambria Math" panose="02040503050406030204" pitchFamily="18" charset="0"/>
                                      </a:rPr>
                                      <m:t>𝑍𝑜𝑗</m:t>
                                    </m:r>
                                  </m:e>
                                </m:d>
                              </m:e>
                              <m:sup>
                                <m:r>
                                  <a:rPr lang="uk-UA" sz="1400" i="1">
                                    <a:latin typeface="Cambria Math" panose="02040503050406030204" pitchFamily="18" charset="0"/>
                                  </a:rPr>
                                  <m:t>2</m:t>
                                </m:r>
                              </m:sup>
                            </m:sSup>
                          </m:e>
                        </m:nary>
                      </m:e>
                    </m:rad>
                  </m:oMath>
                </a14:m>
                <a:r>
                  <a:rPr lang="uk-UA" sz="1400" dirty="0">
                    <a:cs typeface="Times New Roman" panose="02020603050405020304" pitchFamily="18" charset="0"/>
                  </a:rPr>
                  <a:t>       </a:t>
                </a:r>
                <a:endParaRPr lang="uk-UA" sz="1400" dirty="0" smtClean="0">
                  <a:cs typeface="Times New Roman" panose="02020603050405020304" pitchFamily="18" charset="0"/>
                </a:endParaRPr>
              </a:p>
              <a:p>
                <a:pPr marL="0" indent="0">
                  <a:spcBef>
                    <a:spcPts val="0"/>
                  </a:spcBef>
                  <a:buFont typeface="Wingdings 3" charset="2"/>
                  <a:buNone/>
                </a:pPr>
                <a:r>
                  <a:rPr lang="uk-UA" sz="1400" dirty="0" smtClean="0">
                    <a:cs typeface="Times New Roman" panose="02020603050405020304" pitchFamily="18" charset="0"/>
                  </a:rPr>
                  <a:t>                      </a:t>
                </a:r>
              </a:p>
              <a:p>
                <a:pPr marL="0" indent="0">
                  <a:spcBef>
                    <a:spcPts val="0"/>
                  </a:spcBef>
                  <a:buFont typeface="Wingdings 3" charset="2"/>
                  <a:buNone/>
                </a:pPr>
                <a:r>
                  <a:rPr lang="ru-RU" sz="1400" dirty="0" smtClean="0">
                    <a:cs typeface="Times New Roman" panose="02020603050405020304" pitchFamily="18" charset="0"/>
                  </a:rPr>
                  <a:t>	</a:t>
                </a:r>
                <a:r>
                  <a:rPr lang="ru-RU" sz="1400" dirty="0" err="1" smtClean="0">
                    <a:cs typeface="Times New Roman" panose="02020603050405020304" pitchFamily="18" charset="0"/>
                  </a:rPr>
                  <a:t>Отримані</a:t>
                </a:r>
                <a:r>
                  <a:rPr lang="ru-RU" sz="1400" dirty="0" smtClean="0">
                    <a:cs typeface="Times New Roman" panose="02020603050405020304" pitchFamily="18" charset="0"/>
                  </a:rPr>
                  <a:t> </a:t>
                </a:r>
                <a:r>
                  <a:rPr lang="ru-RU" sz="1400" dirty="0" err="1">
                    <a:cs typeface="Times New Roman" panose="02020603050405020304" pitchFamily="18" charset="0"/>
                  </a:rPr>
                  <a:t>відстані</a:t>
                </a:r>
                <a:r>
                  <a:rPr lang="ru-RU" sz="1400" dirty="0">
                    <a:cs typeface="Times New Roman" panose="02020603050405020304" pitchFamily="18" charset="0"/>
                  </a:rPr>
                  <a:t> </a:t>
                </a:r>
                <a:r>
                  <a:rPr lang="ru-RU" sz="1400" dirty="0" err="1">
                    <a:cs typeface="Times New Roman" panose="02020603050405020304" pitchFamily="18" charset="0"/>
                  </a:rPr>
                  <a:t>служать</a:t>
                </a:r>
                <a:r>
                  <a:rPr lang="ru-RU" sz="1400" dirty="0">
                    <a:cs typeface="Times New Roman" panose="02020603050405020304" pitchFamily="18" charset="0"/>
                  </a:rPr>
                  <a:t> </a:t>
                </a:r>
                <a:r>
                  <a:rPr lang="ru-RU" sz="1400" dirty="0" err="1">
                    <a:cs typeface="Times New Roman" panose="02020603050405020304" pitchFamily="18" charset="0"/>
                  </a:rPr>
                  <a:t>вихідними</a:t>
                </a:r>
                <a:r>
                  <a:rPr lang="ru-RU" sz="1400" dirty="0">
                    <a:cs typeface="Times New Roman" panose="02020603050405020304" pitchFamily="18" charset="0"/>
                  </a:rPr>
                  <a:t> величинами, </a:t>
                </a:r>
                <a:r>
                  <a:rPr lang="ru-RU" sz="1400" dirty="0" err="1">
                    <a:cs typeface="Times New Roman" panose="02020603050405020304" pitchFamily="18" charset="0"/>
                  </a:rPr>
                  <a:t>використовуваними</a:t>
                </a:r>
                <a:r>
                  <a:rPr lang="ru-RU" sz="1400" dirty="0">
                    <a:cs typeface="Times New Roman" panose="02020603050405020304" pitchFamily="18" charset="0"/>
                  </a:rPr>
                  <a:t> при </a:t>
                </a:r>
                <a:r>
                  <a:rPr lang="ru-RU" sz="1400" dirty="0" err="1">
                    <a:cs typeface="Times New Roman" panose="02020603050405020304" pitchFamily="18" charset="0"/>
                  </a:rPr>
                  <a:t>розрахунку</a:t>
                </a:r>
                <a:r>
                  <a:rPr lang="ru-RU" sz="1400" dirty="0">
                    <a:cs typeface="Times New Roman" panose="02020603050405020304" pitchFamily="18" charset="0"/>
                  </a:rPr>
                  <a:t> </a:t>
                </a:r>
                <a:r>
                  <a:rPr lang="ru-RU" sz="1400" dirty="0" err="1">
                    <a:cs typeface="Times New Roman" panose="02020603050405020304" pitchFamily="18" charset="0"/>
                  </a:rPr>
                  <a:t>показника</a:t>
                </a:r>
                <a:r>
                  <a:rPr lang="ru-RU" sz="1400" dirty="0">
                    <a:cs typeface="Times New Roman" panose="02020603050405020304" pitchFamily="18" charset="0"/>
                  </a:rPr>
                  <a:t> </a:t>
                </a:r>
                <a:r>
                  <a:rPr lang="ru-RU" sz="1400" dirty="0" err="1">
                    <a:cs typeface="Times New Roman" panose="02020603050405020304" pitchFamily="18" charset="0"/>
                  </a:rPr>
                  <a:t>рівня</a:t>
                </a:r>
                <a:r>
                  <a:rPr lang="ru-RU" sz="1400" dirty="0">
                    <a:cs typeface="Times New Roman" panose="02020603050405020304" pitchFamily="18" charset="0"/>
                  </a:rPr>
                  <a:t> </a:t>
                </a:r>
                <a:r>
                  <a:rPr lang="uk-UA" sz="1400" dirty="0" smtClean="0">
                    <a:cs typeface="Times New Roman" panose="02020603050405020304" pitchFamily="18" charset="0"/>
                  </a:rPr>
                  <a:t>(</a:t>
                </a:r>
                <a14:m>
                  <m:oMath xmlns:m="http://schemas.openxmlformats.org/officeDocument/2006/math">
                    <m:sSubSup>
                      <m:sSubSupPr>
                        <m:ctrlPr>
                          <a:rPr lang="ru-RU" sz="1400" i="1">
                            <a:latin typeface="Cambria Math" panose="02040503050406030204" pitchFamily="18" charset="0"/>
                          </a:rPr>
                        </m:ctrlPr>
                      </m:sSubSupPr>
                      <m:e>
                        <m:r>
                          <a:rPr lang="en-US" sz="1400" i="1">
                            <a:latin typeface="Cambria Math" panose="02040503050406030204" pitchFamily="18" charset="0"/>
                          </a:rPr>
                          <m:t>𝑑</m:t>
                        </m:r>
                      </m:e>
                      <m:sub>
                        <m:r>
                          <a:rPr lang="en-US" sz="1400" i="1">
                            <a:latin typeface="Cambria Math" panose="02040503050406030204" pitchFamily="18" charset="0"/>
                          </a:rPr>
                          <m:t>𝑖</m:t>
                        </m:r>
                      </m:sub>
                      <m:sup>
                        <m:r>
                          <a:rPr lang="en-US" sz="1400" i="1">
                            <a:latin typeface="Cambria Math" panose="02040503050406030204" pitchFamily="18" charset="0"/>
                          </a:rPr>
                          <m:t>∗</m:t>
                        </m:r>
                      </m:sup>
                    </m:sSubSup>
                  </m:oMath>
                </a14:m>
                <a:r>
                  <a:rPr lang="uk-UA" sz="1400" dirty="0" smtClean="0">
                    <a:cs typeface="Times New Roman" panose="02020603050405020304" pitchFamily="18" charset="0"/>
                  </a:rPr>
                  <a:t>)</a:t>
                </a:r>
                <a:r>
                  <a:rPr lang="ru-RU" sz="1400" dirty="0" smtClean="0">
                    <a:cs typeface="Times New Roman" panose="02020603050405020304" pitchFamily="18" charset="0"/>
                  </a:rPr>
                  <a:t>:</a:t>
                </a:r>
              </a:p>
              <a:p>
                <a:pPr marL="0" indent="0">
                  <a:spcBef>
                    <a:spcPts val="0"/>
                  </a:spcBef>
                  <a:buFont typeface="Wingdings 3" charset="2"/>
                  <a:buNone/>
                </a:pPr>
                <a:endParaRPr lang="ru-RU" sz="1400" dirty="0">
                  <a:cs typeface="Times New Roman" panose="02020603050405020304" pitchFamily="18" charset="0"/>
                </a:endParaRPr>
              </a:p>
              <a:p>
                <a:pPr marL="0" indent="0">
                  <a:spcBef>
                    <a:spcPts val="0"/>
                  </a:spcBef>
                  <a:buFont typeface="Wingdings 3" charset="2"/>
                  <a:buNone/>
                </a:pPr>
                <a:r>
                  <a:rPr lang="uk-UA" sz="1400" dirty="0" smtClean="0">
                    <a:cs typeface="Times New Roman" panose="02020603050405020304" pitchFamily="18" charset="0"/>
                  </a:rPr>
                  <a:t>                         </a:t>
                </a:r>
                <a14:m>
                  <m:oMath xmlns:m="http://schemas.openxmlformats.org/officeDocument/2006/math">
                    <m:sSubSup>
                      <m:sSubSupPr>
                        <m:ctrlPr>
                          <a:rPr lang="ru-RU" sz="1400" i="1">
                            <a:latin typeface="Cambria Math" panose="02040503050406030204" pitchFamily="18" charset="0"/>
                          </a:rPr>
                        </m:ctrlPr>
                      </m:sSubSupPr>
                      <m:e>
                        <m:r>
                          <a:rPr lang="en-US" sz="1400" i="1">
                            <a:latin typeface="Cambria Math" panose="02040503050406030204" pitchFamily="18" charset="0"/>
                          </a:rPr>
                          <m:t>𝑑</m:t>
                        </m:r>
                      </m:e>
                      <m:sub>
                        <m:r>
                          <a:rPr lang="en-US" sz="1400" i="1">
                            <a:latin typeface="Cambria Math" panose="02040503050406030204" pitchFamily="18" charset="0"/>
                          </a:rPr>
                          <m:t>𝑖</m:t>
                        </m:r>
                      </m:sub>
                      <m:sup>
                        <m:r>
                          <a:rPr lang="en-US" sz="1400" i="1">
                            <a:latin typeface="Cambria Math" panose="02040503050406030204" pitchFamily="18" charset="0"/>
                          </a:rPr>
                          <m:t>∗</m:t>
                        </m:r>
                      </m:sup>
                    </m:sSubSup>
                  </m:oMath>
                </a14:m>
                <a:r>
                  <a:rPr lang="en-US" sz="1400" dirty="0">
                    <a:cs typeface="Times New Roman" panose="02020603050405020304" pitchFamily="18" charset="0"/>
                  </a:rPr>
                  <a:t>=1-</a:t>
                </a:r>
                <a14:m>
                  <m:oMath xmlns:m="http://schemas.openxmlformats.org/officeDocument/2006/math">
                    <m:f>
                      <m:fPr>
                        <m:ctrlPr>
                          <a:rPr lang="ru-RU" sz="1400" i="1">
                            <a:latin typeface="Cambria Math" panose="02040503050406030204" pitchFamily="18" charset="0"/>
                          </a:rPr>
                        </m:ctrlPr>
                      </m:fPr>
                      <m:num>
                        <m:sSub>
                          <m:sSubPr>
                            <m:ctrlPr>
                              <a:rPr lang="ru-RU" sz="1400" i="1">
                                <a:latin typeface="Cambria Math" panose="02040503050406030204" pitchFamily="18" charset="0"/>
                              </a:rPr>
                            </m:ctrlPr>
                          </m:sSubPr>
                          <m:e>
                            <m:r>
                              <a:rPr lang="ru-RU" sz="1400" i="1">
                                <a:latin typeface="Cambria Math" panose="02040503050406030204" pitchFamily="18" charset="0"/>
                              </a:rPr>
                              <m:t>𝑐</m:t>
                            </m:r>
                          </m:e>
                          <m:sub>
                            <m:r>
                              <a:rPr lang="en-US" sz="1400" i="1">
                                <a:latin typeface="Cambria Math" panose="02040503050406030204" pitchFamily="18" charset="0"/>
                              </a:rPr>
                              <m:t>𝑖𝑜</m:t>
                            </m:r>
                          </m:sub>
                        </m:sSub>
                      </m:num>
                      <m:den>
                        <m:sSub>
                          <m:sSubPr>
                            <m:ctrlPr>
                              <a:rPr lang="ru-RU" sz="1400" i="1">
                                <a:latin typeface="Cambria Math" panose="02040503050406030204" pitchFamily="18" charset="0"/>
                              </a:rPr>
                            </m:ctrlPr>
                          </m:sSubPr>
                          <m:e>
                            <m:r>
                              <a:rPr lang="ru-RU" sz="1400" i="1">
                                <a:latin typeface="Cambria Math" panose="02040503050406030204" pitchFamily="18" charset="0"/>
                              </a:rPr>
                              <m:t>𝑐</m:t>
                            </m:r>
                          </m:e>
                          <m:sub>
                            <m:r>
                              <a:rPr lang="en-US" sz="1400" i="1">
                                <a:latin typeface="Cambria Math" panose="02040503050406030204" pitchFamily="18" charset="0"/>
                              </a:rPr>
                              <m:t>𝑜</m:t>
                            </m:r>
                          </m:sub>
                        </m:sSub>
                      </m:den>
                    </m:f>
                  </m:oMath>
                </a14:m>
                <a:r>
                  <a:rPr lang="en-US" sz="1400" dirty="0">
                    <a:cs typeface="Times New Roman" panose="02020603050405020304" pitchFamily="18" charset="0"/>
                  </a:rPr>
                  <a:t>    </a:t>
                </a:r>
                <a:endParaRPr lang="uk-UA" sz="1400" dirty="0" smtClean="0">
                  <a:cs typeface="Times New Roman" panose="02020603050405020304" pitchFamily="18" charset="0"/>
                </a:endParaRPr>
              </a:p>
              <a:p>
                <a:pPr marL="0" indent="0">
                  <a:spcBef>
                    <a:spcPts val="0"/>
                  </a:spcBef>
                  <a:buFont typeface="Wingdings 3" charset="2"/>
                  <a:buNone/>
                </a:pPr>
                <a:r>
                  <a:rPr lang="en-US" sz="1400" dirty="0" smtClean="0">
                    <a:cs typeface="Times New Roman" panose="02020603050405020304" pitchFamily="18" charset="0"/>
                  </a:rPr>
                  <a:t>      </a:t>
                </a:r>
                <a:r>
                  <a:rPr lang="uk-UA" sz="1400" dirty="0" smtClean="0">
                    <a:cs typeface="Times New Roman" panose="02020603050405020304" pitchFamily="18" charset="0"/>
                  </a:rPr>
                  <a:t>  </a:t>
                </a:r>
                <a:r>
                  <a:rPr lang="en-US" sz="1400" dirty="0" smtClean="0">
                    <a:cs typeface="Times New Roman" panose="02020603050405020304" pitchFamily="18" charset="0"/>
                  </a:rPr>
                  <a:t>                     </a:t>
                </a:r>
                <a:r>
                  <a:rPr lang="uk-UA" sz="1400" dirty="0" smtClean="0">
                    <a:cs typeface="Times New Roman" panose="02020603050405020304" pitchFamily="18" charset="0"/>
                  </a:rPr>
                  <a:t>          </a:t>
                </a:r>
                <a:r>
                  <a:rPr lang="en-US" sz="1400" dirty="0" smtClean="0">
                    <a:cs typeface="Times New Roman" panose="02020603050405020304" pitchFamily="18" charset="0"/>
                  </a:rPr>
                  <a:t>  </a:t>
                </a:r>
                <a:endParaRPr lang="ru-RU" sz="1400" dirty="0" smtClean="0">
                  <a:cs typeface="Times New Roman" panose="02020603050405020304" pitchFamily="18" charset="0"/>
                </a:endParaRPr>
              </a:p>
              <a:p>
                <a:pPr marL="0" indent="0">
                  <a:spcBef>
                    <a:spcPts val="0"/>
                  </a:spcBef>
                  <a:buFont typeface="Wingdings 3" charset="2"/>
                  <a:buNone/>
                </a:pPr>
                <a:r>
                  <a:rPr lang="uk-UA" sz="1400" dirty="0">
                    <a:cs typeface="Times New Roman" panose="02020603050405020304" pitchFamily="18" charset="0"/>
                  </a:rPr>
                  <a:t>                       </a:t>
                </a:r>
                <a:r>
                  <a:rPr lang="en-US" sz="1400" dirty="0" smtClean="0">
                    <a:cs typeface="Times New Roman" panose="02020603050405020304" pitchFamily="18" charset="0"/>
                  </a:rPr>
                  <a:t>co</a:t>
                </a:r>
                <a:r>
                  <a:rPr lang="en-US" sz="1400" dirty="0">
                    <a:cs typeface="Times New Roman" panose="02020603050405020304" pitchFamily="18" charset="0"/>
                  </a:rPr>
                  <a:t>=</a:t>
                </a:r>
                <a14:m>
                  <m:oMath xmlns:m="http://schemas.openxmlformats.org/officeDocument/2006/math">
                    <m:bar>
                      <m:barPr>
                        <m:pos m:val="top"/>
                        <m:ctrlPr>
                          <a:rPr lang="ru-RU" sz="1400" i="1">
                            <a:latin typeface="Cambria Math" panose="02040503050406030204" pitchFamily="18" charset="0"/>
                          </a:rPr>
                        </m:ctrlPr>
                      </m:barPr>
                      <m:e>
                        <m:sSub>
                          <m:sSubPr>
                            <m:ctrlPr>
                              <a:rPr lang="ru-RU" sz="1400" i="1">
                                <a:latin typeface="Cambria Math" panose="02040503050406030204" pitchFamily="18" charset="0"/>
                              </a:rPr>
                            </m:ctrlPr>
                          </m:sSubPr>
                          <m:e>
                            <m:r>
                              <a:rPr lang="ru-RU" sz="1400" i="1">
                                <a:latin typeface="Cambria Math" panose="02040503050406030204" pitchFamily="18" charset="0"/>
                              </a:rPr>
                              <m:t>𝑐</m:t>
                            </m:r>
                          </m:e>
                          <m:sub>
                            <m:r>
                              <a:rPr lang="en-US" sz="1400" i="1">
                                <a:latin typeface="Cambria Math" panose="02040503050406030204" pitchFamily="18" charset="0"/>
                              </a:rPr>
                              <m:t>𝑖𝑜</m:t>
                            </m:r>
                          </m:sub>
                        </m:sSub>
                      </m:e>
                    </m:bar>
                  </m:oMath>
                </a14:m>
                <a:r>
                  <a:rPr lang="en-US" sz="1400" dirty="0">
                    <a:cs typeface="Times New Roman" panose="02020603050405020304" pitchFamily="18" charset="0"/>
                  </a:rPr>
                  <a:t>+ 2So   </a:t>
                </a:r>
                <a:r>
                  <a:rPr lang="uk-UA" sz="1400" dirty="0">
                    <a:cs typeface="Times New Roman" panose="02020603050405020304" pitchFamily="18" charset="0"/>
                  </a:rPr>
                  <a:t> </a:t>
                </a:r>
                <a:endParaRPr lang="uk-UA" sz="1400" dirty="0" smtClean="0">
                  <a:cs typeface="Times New Roman" panose="02020603050405020304" pitchFamily="18" charset="0"/>
                </a:endParaRPr>
              </a:p>
              <a:p>
                <a:pPr marL="0" indent="0">
                  <a:spcBef>
                    <a:spcPts val="0"/>
                  </a:spcBef>
                  <a:buFont typeface="Wingdings 3" charset="2"/>
                  <a:buNone/>
                </a:pPr>
                <a:r>
                  <a:rPr lang="uk-UA" sz="1400" dirty="0" smtClean="0">
                    <a:cs typeface="Times New Roman" panose="02020603050405020304" pitchFamily="18" charset="0"/>
                  </a:rPr>
                  <a:t>                                                 </a:t>
                </a:r>
                <a:endParaRPr lang="ru-RU" sz="1400" dirty="0">
                  <a:cs typeface="Times New Roman" panose="02020603050405020304" pitchFamily="18" charset="0"/>
                </a:endParaRPr>
              </a:p>
              <a:p>
                <a:pPr marL="0" indent="0">
                  <a:spcBef>
                    <a:spcPts val="0"/>
                  </a:spcBef>
                  <a:buFont typeface="Wingdings 3" charset="2"/>
                  <a:buNone/>
                </a:pPr>
                <a:r>
                  <a:rPr lang="uk-UA" sz="1400" dirty="0" smtClean="0">
                    <a:cs typeface="Times New Roman" panose="02020603050405020304" pitchFamily="18" charset="0"/>
                  </a:rPr>
                  <a:t>                    </a:t>
                </a:r>
                <a14:m>
                  <m:oMath xmlns:m="http://schemas.openxmlformats.org/officeDocument/2006/math">
                    <m:bar>
                      <m:barPr>
                        <m:pos m:val="top"/>
                        <m:ctrlPr>
                          <a:rPr lang="ru-RU" sz="1400" i="1">
                            <a:latin typeface="Cambria Math" panose="02040503050406030204" pitchFamily="18" charset="0"/>
                          </a:rPr>
                        </m:ctrlPr>
                      </m:barPr>
                      <m:e>
                        <m:sSub>
                          <m:sSubPr>
                            <m:ctrlPr>
                              <a:rPr lang="ru-RU" sz="1400" i="1">
                                <a:latin typeface="Cambria Math" panose="02040503050406030204" pitchFamily="18" charset="0"/>
                              </a:rPr>
                            </m:ctrlPr>
                          </m:sSubPr>
                          <m:e>
                            <m:r>
                              <a:rPr lang="ru-RU" sz="1400" i="1">
                                <a:latin typeface="Cambria Math" panose="02040503050406030204" pitchFamily="18" charset="0"/>
                              </a:rPr>
                              <m:t>𝑐</m:t>
                            </m:r>
                          </m:e>
                          <m:sub>
                            <m:r>
                              <a:rPr lang="en-US" sz="1400" i="1">
                                <a:latin typeface="Cambria Math" panose="02040503050406030204" pitchFamily="18" charset="0"/>
                              </a:rPr>
                              <m:t>𝑖𝑜</m:t>
                            </m:r>
                          </m:sub>
                        </m:sSub>
                      </m:e>
                    </m:bar>
                  </m:oMath>
                </a14:m>
                <a:r>
                  <a:rPr lang="ru-RU" sz="1400" dirty="0">
                    <a:cs typeface="Times New Roman" panose="02020603050405020304" pitchFamily="18" charset="0"/>
                  </a:rPr>
                  <a:t> </a:t>
                </a:r>
                <a:r>
                  <a:rPr lang="en-US" sz="1400" dirty="0">
                    <a:cs typeface="Times New Roman" panose="02020603050405020304" pitchFamily="18" charset="0"/>
                  </a:rPr>
                  <a:t>=</a:t>
                </a:r>
                <a14:m>
                  <m:oMath xmlns:m="http://schemas.openxmlformats.org/officeDocument/2006/math">
                    <m:r>
                      <a:rPr lang="en-US" sz="1400" i="1">
                        <a:latin typeface="Cambria Math" panose="02040503050406030204" pitchFamily="18" charset="0"/>
                      </a:rPr>
                      <m:t> </m:t>
                    </m:r>
                    <m:f>
                      <m:fPr>
                        <m:ctrlPr>
                          <a:rPr lang="ru-RU" sz="1400" i="1">
                            <a:latin typeface="Cambria Math" panose="02040503050406030204" pitchFamily="18" charset="0"/>
                          </a:rPr>
                        </m:ctrlPr>
                      </m:fPr>
                      <m:num>
                        <m:r>
                          <a:rPr lang="en-US" sz="1400" i="1">
                            <a:latin typeface="Cambria Math" panose="02040503050406030204" pitchFamily="18" charset="0"/>
                          </a:rPr>
                          <m:t>1</m:t>
                        </m:r>
                      </m:num>
                      <m:den>
                        <m:r>
                          <a:rPr lang="en-US" sz="1400" i="1">
                            <a:latin typeface="Cambria Math" panose="02040503050406030204" pitchFamily="18" charset="0"/>
                          </a:rPr>
                          <m:t>𝑤</m:t>
                        </m:r>
                      </m:den>
                    </m:f>
                    <m:r>
                      <a:rPr lang="en-US" sz="1400" i="1">
                        <a:latin typeface="Cambria Math" panose="02040503050406030204" pitchFamily="18" charset="0"/>
                      </a:rPr>
                      <m:t> </m:t>
                    </m:r>
                    <m:nary>
                      <m:naryPr>
                        <m:chr m:val="∑"/>
                        <m:limLoc m:val="undOvr"/>
                        <m:ctrlPr>
                          <a:rPr lang="ru-RU" sz="1400" i="1">
                            <a:latin typeface="Cambria Math" panose="02040503050406030204" pitchFamily="18" charset="0"/>
                          </a:rPr>
                        </m:ctrlPr>
                      </m:naryPr>
                      <m:sub>
                        <m:r>
                          <a:rPr lang="en-US" sz="1400" i="1">
                            <a:latin typeface="Cambria Math" panose="02040503050406030204" pitchFamily="18" charset="0"/>
                          </a:rPr>
                          <m:t>𝑖</m:t>
                        </m:r>
                        <m:r>
                          <a:rPr lang="en-US" sz="1400" i="1">
                            <a:latin typeface="Cambria Math" panose="02040503050406030204" pitchFamily="18" charset="0"/>
                          </a:rPr>
                          <m:t>=1</m:t>
                        </m:r>
                      </m:sub>
                      <m:sup>
                        <m:r>
                          <a:rPr lang="en-US" sz="1400" i="1">
                            <a:latin typeface="Cambria Math" panose="02040503050406030204" pitchFamily="18" charset="0"/>
                          </a:rPr>
                          <m:t>𝑤</m:t>
                        </m:r>
                      </m:sup>
                      <m:e>
                        <m:r>
                          <a:rPr lang="en-US" sz="1400">
                            <a:latin typeface="Cambria Math" panose="02040503050406030204" pitchFamily="18" charset="0"/>
                          </a:rPr>
                          <m:t> </m:t>
                        </m:r>
                        <m:sSub>
                          <m:sSubPr>
                            <m:ctrlPr>
                              <a:rPr lang="ru-RU" sz="1400" i="1">
                                <a:latin typeface="Cambria Math" panose="02040503050406030204" pitchFamily="18" charset="0"/>
                              </a:rPr>
                            </m:ctrlPr>
                          </m:sSubPr>
                          <m:e>
                            <m:r>
                              <a:rPr lang="ru-RU" sz="1400" i="1">
                                <a:latin typeface="Cambria Math" panose="02040503050406030204" pitchFamily="18" charset="0"/>
                              </a:rPr>
                              <m:t>𝑐</m:t>
                            </m:r>
                          </m:e>
                          <m:sub>
                            <m:r>
                              <a:rPr lang="en-US" sz="1400" i="1">
                                <a:latin typeface="Cambria Math" panose="02040503050406030204" pitchFamily="18" charset="0"/>
                              </a:rPr>
                              <m:t>𝑖𝑜</m:t>
                            </m:r>
                          </m:sub>
                        </m:sSub>
                        <m:r>
                          <a:rPr lang="ru-RU" sz="1400">
                            <a:latin typeface="Cambria Math" panose="02040503050406030204" pitchFamily="18" charset="0"/>
                          </a:rPr>
                          <m:t> </m:t>
                        </m:r>
                      </m:e>
                    </m:nary>
                  </m:oMath>
                </a14:m>
                <a:r>
                  <a:rPr lang="uk-UA" sz="1400" dirty="0">
                    <a:cs typeface="Times New Roman" panose="02020603050405020304" pitchFamily="18" charset="0"/>
                  </a:rPr>
                  <a:t> </a:t>
                </a:r>
                <a:endParaRPr lang="uk-UA" sz="1400" dirty="0" smtClean="0">
                  <a:cs typeface="Times New Roman" panose="02020603050405020304" pitchFamily="18" charset="0"/>
                </a:endParaRPr>
              </a:p>
              <a:p>
                <a:pPr marL="0" indent="0">
                  <a:spcBef>
                    <a:spcPts val="0"/>
                  </a:spcBef>
                  <a:buFont typeface="Wingdings 3" charset="2"/>
                  <a:buNone/>
                </a:pPr>
                <a:endParaRPr lang="uk-UA" sz="1400" dirty="0" smtClean="0">
                  <a:cs typeface="Times New Roman" panose="02020603050405020304" pitchFamily="18" charset="0"/>
                </a:endParaRPr>
              </a:p>
              <a:p>
                <a:pPr marL="0" indent="0">
                  <a:spcBef>
                    <a:spcPts val="0"/>
                  </a:spcBef>
                  <a:buFont typeface="Wingdings 3" charset="2"/>
                  <a:buNone/>
                </a:pPr>
                <a:r>
                  <a:rPr lang="uk-UA" sz="1400" dirty="0" smtClean="0">
                    <a:cs typeface="Times New Roman" panose="02020603050405020304" pitchFamily="18" charset="0"/>
                  </a:rPr>
                  <a:t>                </a:t>
                </a:r>
                <a:r>
                  <a:rPr lang="en-US" sz="1400" dirty="0" smtClean="0">
                    <a:cs typeface="Times New Roman" panose="02020603050405020304" pitchFamily="18" charset="0"/>
                  </a:rPr>
                  <a:t>So</a:t>
                </a:r>
                <a:r>
                  <a:rPr lang="en-US" sz="1400" dirty="0">
                    <a:cs typeface="Times New Roman" panose="02020603050405020304" pitchFamily="18" charset="0"/>
                  </a:rPr>
                  <a:t>= </a:t>
                </a:r>
                <a14:m>
                  <m:oMath xmlns:m="http://schemas.openxmlformats.org/officeDocument/2006/math">
                    <m:rad>
                      <m:radPr>
                        <m:ctrlPr>
                          <a:rPr lang="ru-RU" sz="1400" i="1">
                            <a:latin typeface="Cambria Math" panose="02040503050406030204" pitchFamily="18" charset="0"/>
                          </a:rPr>
                        </m:ctrlPr>
                      </m:radPr>
                      <m:deg>
                        <m:r>
                          <a:rPr lang="en-US" sz="1400" i="1">
                            <a:latin typeface="Cambria Math" panose="02040503050406030204" pitchFamily="18" charset="0"/>
                          </a:rPr>
                          <m:t>2</m:t>
                        </m:r>
                      </m:deg>
                      <m:e>
                        <m:f>
                          <m:fPr>
                            <m:ctrlPr>
                              <a:rPr lang="ru-RU" sz="1400" i="1">
                                <a:latin typeface="Cambria Math" panose="02040503050406030204" pitchFamily="18" charset="0"/>
                              </a:rPr>
                            </m:ctrlPr>
                          </m:fPr>
                          <m:num>
                            <m:r>
                              <a:rPr lang="en-US" sz="1400" i="1">
                                <a:latin typeface="Cambria Math" panose="02040503050406030204" pitchFamily="18" charset="0"/>
                              </a:rPr>
                              <m:t>1</m:t>
                            </m:r>
                          </m:num>
                          <m:den>
                            <m:r>
                              <a:rPr lang="en-US" sz="1400" i="1">
                                <a:latin typeface="Cambria Math" panose="02040503050406030204" pitchFamily="18" charset="0"/>
                              </a:rPr>
                              <m:t>𝑤</m:t>
                            </m:r>
                          </m:den>
                        </m:f>
                        <m:r>
                          <a:rPr lang="en-US" sz="1400" i="1">
                            <a:latin typeface="Cambria Math" panose="02040503050406030204" pitchFamily="18" charset="0"/>
                          </a:rPr>
                          <m:t> </m:t>
                        </m:r>
                        <m:nary>
                          <m:naryPr>
                            <m:chr m:val="∑"/>
                            <m:limLoc m:val="undOvr"/>
                            <m:ctrlPr>
                              <a:rPr lang="ru-RU" sz="1400" i="1">
                                <a:latin typeface="Cambria Math" panose="02040503050406030204" pitchFamily="18" charset="0"/>
                              </a:rPr>
                            </m:ctrlPr>
                          </m:naryPr>
                          <m:sub>
                            <m:r>
                              <a:rPr lang="en-US" sz="1400" i="1">
                                <a:latin typeface="Cambria Math" panose="02040503050406030204" pitchFamily="18" charset="0"/>
                              </a:rPr>
                              <m:t>𝑖</m:t>
                            </m:r>
                            <m:r>
                              <a:rPr lang="en-US" sz="1400" i="1">
                                <a:latin typeface="Cambria Math" panose="02040503050406030204" pitchFamily="18" charset="0"/>
                              </a:rPr>
                              <m:t>=1</m:t>
                            </m:r>
                          </m:sub>
                          <m:sup>
                            <m:r>
                              <a:rPr lang="en-US" sz="1400" i="1">
                                <a:latin typeface="Cambria Math" panose="02040503050406030204" pitchFamily="18" charset="0"/>
                              </a:rPr>
                              <m:t>𝑤</m:t>
                            </m:r>
                          </m:sup>
                          <m:e>
                            <m:r>
                              <a:rPr lang="en-US" sz="1400">
                                <a:latin typeface="Cambria Math" panose="02040503050406030204" pitchFamily="18" charset="0"/>
                              </a:rPr>
                              <m:t>(</m:t>
                            </m:r>
                            <m:sSub>
                              <m:sSubPr>
                                <m:ctrlPr>
                                  <a:rPr lang="ru-RU" sz="1400" i="1">
                                    <a:latin typeface="Cambria Math" panose="02040503050406030204" pitchFamily="18" charset="0"/>
                                  </a:rPr>
                                </m:ctrlPr>
                              </m:sSubPr>
                              <m:e>
                                <m:r>
                                  <a:rPr lang="ru-RU" sz="1400" i="1">
                                    <a:latin typeface="Cambria Math" panose="02040503050406030204" pitchFamily="18" charset="0"/>
                                  </a:rPr>
                                  <m:t>𝑐</m:t>
                                </m:r>
                              </m:e>
                              <m:sub>
                                <m:r>
                                  <a:rPr lang="en-US" sz="1400" i="1">
                                    <a:latin typeface="Cambria Math" panose="02040503050406030204" pitchFamily="18" charset="0"/>
                                  </a:rPr>
                                  <m:t>𝑖𝑜</m:t>
                                </m:r>
                              </m:sub>
                            </m:sSub>
                            <m:r>
                              <a:rPr lang="en-US" sz="1400" i="1">
                                <a:latin typeface="Cambria Math" panose="02040503050406030204" pitchFamily="18" charset="0"/>
                              </a:rPr>
                              <m:t>−</m:t>
                            </m:r>
                            <m:r>
                              <a:rPr lang="en-US" sz="1400">
                                <a:latin typeface="Cambria Math" panose="02040503050406030204" pitchFamily="18" charset="0"/>
                              </a:rPr>
                              <m:t> </m:t>
                            </m:r>
                          </m:e>
                        </m:nary>
                      </m:e>
                    </m:rad>
                    <m:bar>
                      <m:barPr>
                        <m:pos m:val="top"/>
                        <m:ctrlPr>
                          <a:rPr lang="ru-RU" sz="1400" i="1">
                            <a:latin typeface="Cambria Math" panose="02040503050406030204" pitchFamily="18" charset="0"/>
                          </a:rPr>
                        </m:ctrlPr>
                      </m:barPr>
                      <m:e>
                        <m:sSub>
                          <m:sSubPr>
                            <m:ctrlPr>
                              <a:rPr lang="ru-RU" sz="1400" i="1">
                                <a:latin typeface="Cambria Math" panose="02040503050406030204" pitchFamily="18" charset="0"/>
                              </a:rPr>
                            </m:ctrlPr>
                          </m:sSubPr>
                          <m:e>
                            <m:r>
                              <a:rPr lang="ru-RU" sz="1400" i="1">
                                <a:latin typeface="Cambria Math" panose="02040503050406030204" pitchFamily="18" charset="0"/>
                              </a:rPr>
                              <m:t>𝑐</m:t>
                            </m:r>
                          </m:e>
                          <m:sub>
                            <m:r>
                              <a:rPr lang="en-US" sz="1400" i="1">
                                <a:latin typeface="Cambria Math" panose="02040503050406030204" pitchFamily="18" charset="0"/>
                              </a:rPr>
                              <m:t>𝑖𝑜</m:t>
                            </m:r>
                          </m:sub>
                        </m:sSub>
                      </m:e>
                    </m:bar>
                    <m:r>
                      <a:rPr lang="en-US" sz="1400" i="1">
                        <a:latin typeface="Cambria Math" panose="02040503050406030204" pitchFamily="18" charset="0"/>
                      </a:rPr>
                      <m:t>)</m:t>
                    </m:r>
                  </m:oMath>
                </a14:m>
                <a:r>
                  <a:rPr lang="uk-UA" sz="1400" dirty="0">
                    <a:cs typeface="Times New Roman" panose="02020603050405020304" pitchFamily="18" charset="0"/>
                  </a:rPr>
                  <a:t> </a:t>
                </a:r>
                <a:r>
                  <a:rPr lang="en-US" sz="1400" dirty="0">
                    <a:cs typeface="Times New Roman" panose="02020603050405020304" pitchFamily="18" charset="0"/>
                  </a:rPr>
                  <a:t> </a:t>
                </a:r>
                <a:endParaRPr lang="ru-RU" sz="1400" dirty="0">
                  <a:cs typeface="Times New Roman" panose="02020603050405020304" pitchFamily="18" charset="0"/>
                </a:endParaRPr>
              </a:p>
              <a:p>
                <a:pPr marL="0" indent="0">
                  <a:spcBef>
                    <a:spcPts val="0"/>
                  </a:spcBef>
                  <a:buFont typeface="Wingdings 3" charset="2"/>
                  <a:buNone/>
                </a:pPr>
                <a:r>
                  <a:rPr lang="uk-UA" sz="1400" dirty="0" smtClean="0">
                    <a:cs typeface="Times New Roman" panose="02020603050405020304" pitchFamily="18" charset="0"/>
                  </a:rPr>
                  <a:t>              </a:t>
                </a:r>
                <a:endParaRPr lang="ru-RU" sz="1400" dirty="0">
                  <a:cs typeface="Times New Roman" panose="02020603050405020304" pitchFamily="18" charset="0"/>
                </a:endParaRPr>
              </a:p>
            </p:txBody>
          </p:sp>
        </mc:Choice>
        <mc:Fallback xmlns="">
          <p:sp>
            <p:nvSpPr>
              <p:cNvPr id="5" name="Content Placeholder 2"/>
              <p:cNvSpPr txBox="1">
                <a:spLocks noRot="1" noChangeAspect="1" noMove="1" noResize="1" noEditPoints="1" noAdjustHandles="1" noChangeArrowheads="1" noChangeShapeType="1" noTextEdit="1"/>
              </p:cNvSpPr>
              <p:nvPr/>
            </p:nvSpPr>
            <p:spPr>
              <a:xfrm>
                <a:off x="643386" y="1685240"/>
                <a:ext cx="3650826" cy="5344160"/>
              </a:xfrm>
              <a:prstGeom prst="rect">
                <a:avLst/>
              </a:prstGeom>
              <a:blipFill rotWithShape="0">
                <a:blip r:embed="rId2"/>
                <a:stretch>
                  <a:fillRect l="-502" t="-114" b="-912"/>
                </a:stretch>
              </a:blipFill>
            </p:spPr>
            <p:txBody>
              <a:bodyPr/>
              <a:lstStyle/>
              <a:p>
                <a:r>
                  <a:rPr lang="ru-RU">
                    <a:noFill/>
                  </a:rPr>
                  <a:t> </a:t>
                </a:r>
              </a:p>
            </p:txBody>
          </p:sp>
        </mc:Fallback>
      </mc:AlternateContent>
      <p:pic>
        <p:nvPicPr>
          <p:cNvPr id="6" name="Content Placeholder 5"/>
          <p:cNvPicPr>
            <a:picLocks noGrp="1" noChangeAspect="1"/>
          </p:cNvPicPr>
          <p:nvPr>
            <p:ph sz="half" idx="4294967295"/>
          </p:nvPr>
        </p:nvPicPr>
        <p:blipFill>
          <a:blip r:embed="rId3"/>
          <a:stretch>
            <a:fillRect/>
          </a:stretch>
        </p:blipFill>
        <p:spPr>
          <a:xfrm>
            <a:off x="4768135" y="1625506"/>
            <a:ext cx="4091385" cy="2235542"/>
          </a:xfrm>
          <a:prstGeom prst="rect">
            <a:avLst/>
          </a:prstGeom>
        </p:spPr>
      </p:pic>
      <p:pic>
        <p:nvPicPr>
          <p:cNvPr id="7" name="Content Placeholder 4"/>
          <p:cNvPicPr>
            <a:picLocks noGrp="1"/>
          </p:cNvPicPr>
          <p:nvPr>
            <p:ph sz="half" idx="1"/>
          </p:nvPr>
        </p:nvPicPr>
        <p:blipFill>
          <a:blip r:embed="rId4"/>
          <a:stretch>
            <a:fillRect/>
          </a:stretch>
        </p:blipFill>
        <p:spPr>
          <a:xfrm>
            <a:off x="4761052" y="3817864"/>
            <a:ext cx="4027348" cy="2826775"/>
          </a:xfrm>
          <a:prstGeom prst="rect">
            <a:avLst/>
          </a:prstGeom>
        </p:spPr>
      </p:pic>
      <p:sp>
        <p:nvSpPr>
          <p:cNvPr id="8" name="TextBox 7"/>
          <p:cNvSpPr txBox="1"/>
          <p:nvPr/>
        </p:nvSpPr>
        <p:spPr>
          <a:xfrm>
            <a:off x="9512854" y="4318000"/>
            <a:ext cx="2313494" cy="1938992"/>
          </a:xfrm>
          <a:prstGeom prst="rect">
            <a:avLst/>
          </a:prstGeom>
          <a:noFill/>
        </p:spPr>
        <p:txBody>
          <a:bodyPr wrap="square" rtlCol="0">
            <a:spAutoFit/>
          </a:bodyPr>
          <a:lstStyle/>
          <a:p>
            <a:r>
              <a:rPr lang="uk-UA" dirty="0" smtClean="0">
                <a:cs typeface="Times New Roman" panose="02020603050405020304" pitchFamily="18" charset="0"/>
              </a:rPr>
              <a:t>Рейтинг</a:t>
            </a:r>
          </a:p>
          <a:p>
            <a:r>
              <a:rPr lang="uk-UA" dirty="0" smtClean="0">
                <a:cs typeface="Times New Roman" panose="02020603050405020304" pitchFamily="18" charset="0"/>
              </a:rPr>
              <a:t>банків за рівнем надійності та стабільності</a:t>
            </a:r>
            <a:endParaRPr lang="ru-RU" dirty="0">
              <a:cs typeface="Times New Roman" panose="02020603050405020304" pitchFamily="18" charset="0"/>
            </a:endParaRPr>
          </a:p>
        </p:txBody>
      </p:sp>
      <p:sp>
        <p:nvSpPr>
          <p:cNvPr id="9" name="TextBox 8"/>
          <p:cNvSpPr txBox="1"/>
          <p:nvPr/>
        </p:nvSpPr>
        <p:spPr>
          <a:xfrm>
            <a:off x="9512854" y="1859340"/>
            <a:ext cx="2486213" cy="1569660"/>
          </a:xfrm>
          <a:prstGeom prst="rect">
            <a:avLst/>
          </a:prstGeom>
          <a:noFill/>
        </p:spPr>
        <p:txBody>
          <a:bodyPr wrap="square" rtlCol="0">
            <a:spAutoFit/>
          </a:bodyPr>
          <a:lstStyle/>
          <a:p>
            <a:r>
              <a:rPr lang="uk-UA" dirty="0" smtClean="0"/>
              <a:t>Динаміка зміни рівня надійності</a:t>
            </a:r>
          </a:p>
          <a:p>
            <a:endParaRPr lang="ru-RU" dirty="0"/>
          </a:p>
        </p:txBody>
      </p:sp>
    </p:spTree>
    <p:extLst>
      <p:ext uri="{BB962C8B-B14F-4D97-AF65-F5344CB8AC3E}">
        <p14:creationId xmlns:p14="http://schemas.microsoft.com/office/powerpoint/2010/main" val="17082652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Autofit/>
          </a:bodyPr>
          <a:lstStyle/>
          <a:p>
            <a:r>
              <a:rPr lang="uk-UA" sz="3200" dirty="0" smtClean="0"/>
              <a:t>Модель ідентифікації та прогнозування стану фінансової надійності та стабільності</a:t>
            </a:r>
            <a:endParaRPr lang="en-US" sz="3200" dirty="0"/>
          </a:p>
        </p:txBody>
      </p:sp>
      <p:pic>
        <p:nvPicPr>
          <p:cNvPr id="5" name="Content Placeholder 4" descr="https://lh3.googleusercontent.com/gTF05LMwcse0yXr6xVi_hkUum_5lnF23fdrLHpCHDJTws35gtPF3OmKb4hCR5xNOVrqCtzJmATAbajJOCV4U-Gg-4UK0fR8zbSvs8RzsuUhlTk1epc8gyo5uidxYhMBr4w"/>
          <p:cNvPicPr>
            <a:picLocks noGrp="1"/>
          </p:cNvPicPr>
          <p:nvPr>
            <p:ph sz="half" idx="4294967295"/>
          </p:nvPr>
        </p:nvPicPr>
        <p:blipFill rotWithShape="1">
          <a:blip r:embed="rId2">
            <a:extLst>
              <a:ext uri="{28A0092B-C50C-407E-A947-70E740481C1C}">
                <a14:useLocalDpi xmlns:a14="http://schemas.microsoft.com/office/drawing/2010/main" val="0"/>
              </a:ext>
            </a:extLst>
          </a:blip>
          <a:srcRect l="1501" r="3111"/>
          <a:stretch/>
        </p:blipFill>
        <p:spPr bwMode="auto">
          <a:xfrm>
            <a:off x="380155" y="1625457"/>
            <a:ext cx="5065606" cy="3027679"/>
          </a:xfrm>
          <a:prstGeom prst="rect">
            <a:avLst/>
          </a:prstGeom>
          <a:noFill/>
          <a:ln>
            <a:noFill/>
          </a:ln>
          <a:extLst>
            <a:ext uri="{53640926-AAD7-44D8-BBD7-CCE9431645EC}">
              <a14:shadowObscured xmlns:a14="http://schemas.microsoft.com/office/drawing/2010/main"/>
            </a:ext>
          </a:extLst>
        </p:spPr>
      </p:pic>
      <p:pic>
        <p:nvPicPr>
          <p:cNvPr id="6" name="Picture 5" descr="https://lh3.googleusercontent.com/4SPX-Bt4pqxXwb0bjza-XqJAUNaQ9XicZRLzn6WwsO_Cpn0ugvUxDHpfOTdrUEqVP49Wq2zfIU5ZZ1wdtYCFjTi0DazOa4Nc-TDjtJYt4hVHlk9vfbY2DXmOUAjMbgsNpQ"/>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3922" y="4635434"/>
            <a:ext cx="2708162" cy="2100151"/>
          </a:xfrm>
          <a:prstGeom prst="rect">
            <a:avLst/>
          </a:prstGeom>
          <a:noFill/>
          <a:ln>
            <a:noFill/>
          </a:ln>
        </p:spPr>
      </p:pic>
      <p:sp>
        <p:nvSpPr>
          <p:cNvPr id="7" name="Rectangle 6"/>
          <p:cNvSpPr/>
          <p:nvPr/>
        </p:nvSpPr>
        <p:spPr>
          <a:xfrm>
            <a:off x="3384596" y="4855365"/>
            <a:ext cx="8280400" cy="2052870"/>
          </a:xfrm>
          <a:prstGeom prst="rect">
            <a:avLst/>
          </a:prstGeom>
        </p:spPr>
        <p:txBody>
          <a:bodyPr wrap="square">
            <a:spAutoFit/>
          </a:bodyPr>
          <a:lstStyle/>
          <a:p>
            <a:pPr indent="450215" algn="just">
              <a:lnSpc>
                <a:spcPct val="130000"/>
              </a:lnSpc>
              <a:spcAft>
                <a:spcPts val="0"/>
              </a:spcAft>
            </a:pPr>
            <a:r>
              <a:rPr lang="uk-UA" sz="2000" dirty="0">
                <a:latin typeface="+mj-lt"/>
                <a:ea typeface="+mj-ea"/>
                <a:cs typeface="+mj-cs"/>
              </a:rPr>
              <a:t>Правило віднесення спостережень</a:t>
            </a:r>
            <a:r>
              <a:rPr lang="en-US" sz="2000" dirty="0">
                <a:latin typeface="+mj-lt"/>
                <a:ea typeface="+mj-ea"/>
                <a:cs typeface="+mj-cs"/>
              </a:rPr>
              <a:t>:</a:t>
            </a:r>
            <a:endParaRPr lang="uk-UA" sz="2000" dirty="0">
              <a:latin typeface="+mj-lt"/>
              <a:ea typeface="+mj-ea"/>
              <a:cs typeface="+mj-cs"/>
            </a:endParaRPr>
          </a:p>
          <a:p>
            <a:pPr indent="450215" algn="just">
              <a:lnSpc>
                <a:spcPct val="130000"/>
              </a:lnSpc>
              <a:spcAft>
                <a:spcPts val="0"/>
              </a:spcAft>
            </a:pPr>
            <a:r>
              <a:rPr lang="uk-UA" sz="2000" dirty="0">
                <a:latin typeface="+mj-lt"/>
                <a:ea typeface="+mj-ea"/>
                <a:cs typeface="+mj-cs"/>
              </a:rPr>
              <a:t>якщо ВК&gt; 0,9716            1 кластер </a:t>
            </a:r>
          </a:p>
          <a:p>
            <a:pPr indent="450215" algn="just">
              <a:lnSpc>
                <a:spcPct val="130000"/>
              </a:lnSpc>
              <a:spcAft>
                <a:spcPts val="0"/>
              </a:spcAft>
            </a:pPr>
            <a:r>
              <a:rPr lang="uk-UA" sz="2000" dirty="0">
                <a:latin typeface="+mj-lt"/>
                <a:ea typeface="+mj-ea"/>
                <a:cs typeface="+mj-cs"/>
              </a:rPr>
              <a:t>якщо ВК&gt; -0,478 ∩ ВК ≤ 0,9716            2 кластер</a:t>
            </a:r>
          </a:p>
          <a:p>
            <a:pPr indent="450215" algn="just">
              <a:lnSpc>
                <a:spcPct val="130000"/>
              </a:lnSpc>
              <a:spcAft>
                <a:spcPts val="0"/>
              </a:spcAft>
            </a:pPr>
            <a:r>
              <a:rPr lang="uk-UA" sz="2000" dirty="0">
                <a:latin typeface="+mj-lt"/>
                <a:ea typeface="+mj-ea"/>
                <a:cs typeface="+mj-cs"/>
              </a:rPr>
              <a:t>якщо ВК ≤ -0,478            3 кластер</a:t>
            </a:r>
          </a:p>
          <a:p>
            <a:pPr indent="450215" algn="just">
              <a:lnSpc>
                <a:spcPct val="130000"/>
              </a:lnSpc>
              <a:spcAft>
                <a:spcPts val="0"/>
              </a:spcAft>
            </a:pPr>
            <a:endParaRPr lang="uk-UA" sz="16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endParaRPr>
          </a:p>
        </p:txBody>
      </p:sp>
      <p:pic>
        <p:nvPicPr>
          <p:cNvPr id="8" name="Picture 7" descr="https://lh4.googleusercontent.com/_L54pj5INqxiccgaDu7gRZ9xGYxaHQ1dQSk6Fo1HUZHRZ2Yh5bMlhs8Bnf65AJebGWa8UGZ2jBXq4m_mQoWKQva5rLgVoeDS13hG87NuikRGBSiujQif6ZhW37PVVGm83g"/>
          <p:cNvPicPr/>
          <p:nvPr/>
        </p:nvPicPr>
        <p:blipFill rotWithShape="1">
          <a:blip r:embed="rId4">
            <a:extLst>
              <a:ext uri="{28A0092B-C50C-407E-A947-70E740481C1C}">
                <a14:useLocalDpi xmlns:a14="http://schemas.microsoft.com/office/drawing/2010/main" val="0"/>
              </a:ext>
            </a:extLst>
          </a:blip>
          <a:srcRect l="594" t="15805" r="59848" b="35526"/>
          <a:stretch/>
        </p:blipFill>
        <p:spPr bwMode="auto">
          <a:xfrm>
            <a:off x="9748520" y="1584636"/>
            <a:ext cx="2306320" cy="1279525"/>
          </a:xfrm>
          <a:prstGeom prst="rect">
            <a:avLst/>
          </a:prstGeom>
          <a:noFill/>
          <a:ln>
            <a:noFill/>
          </a:ln>
          <a:extLst>
            <a:ext uri="{53640926-AAD7-44D8-BBD7-CCE9431645EC}">
              <a14:shadowObscured xmlns:a14="http://schemas.microsoft.com/office/drawing/2010/main"/>
            </a:ext>
          </a:extLst>
        </p:spPr>
      </p:pic>
      <p:pic>
        <p:nvPicPr>
          <p:cNvPr id="9" name="Picture 8" descr="https://lh4.googleusercontent.com/O9uW5UWnMvTFtmUK6i6VUFJOJYJXoz_2gw_KTf9Jsu4UARCZ9X_SE2m3gn3c7dtlPBtctd-rSvEmWkrBmX-kiFQgDCC_9Pu0-QK_1EM4_WlanmnlpjybbDx70gyb97-6og"/>
          <p:cNvPicPr/>
          <p:nvPr/>
        </p:nvPicPr>
        <p:blipFill rotWithShape="1">
          <a:blip r:embed="rId5">
            <a:extLst>
              <a:ext uri="{28A0092B-C50C-407E-A947-70E740481C1C}">
                <a14:useLocalDpi xmlns:a14="http://schemas.microsoft.com/office/drawing/2010/main" val="0"/>
              </a:ext>
            </a:extLst>
          </a:blip>
          <a:srcRect l="1094" t="44359"/>
          <a:stretch/>
        </p:blipFill>
        <p:spPr bwMode="auto">
          <a:xfrm>
            <a:off x="5750560" y="1616734"/>
            <a:ext cx="3525520" cy="1215330"/>
          </a:xfrm>
          <a:prstGeom prst="rect">
            <a:avLst/>
          </a:prstGeom>
          <a:noFill/>
          <a:ln>
            <a:noFill/>
          </a:ln>
          <a:extLst>
            <a:ext uri="{53640926-AAD7-44D8-BBD7-CCE9431645EC}">
              <a14:shadowObscured xmlns:a14="http://schemas.microsoft.com/office/drawing/2010/main"/>
            </a:ext>
          </a:extLst>
        </p:spPr>
      </p:pic>
      <p:sp>
        <p:nvSpPr>
          <p:cNvPr id="10" name="TextBox 4"/>
          <p:cNvSpPr txBox="1">
            <a:spLocks noChangeArrowheads="1"/>
          </p:cNvSpPr>
          <p:nvPr/>
        </p:nvSpPr>
        <p:spPr bwMode="auto">
          <a:xfrm>
            <a:off x="9541828" y="6416993"/>
            <a:ext cx="2233612" cy="369888"/>
          </a:xfrm>
          <a:prstGeom prst="rect">
            <a:avLst/>
          </a:prstGeom>
          <a:noFill/>
          <a:ln w="9525">
            <a:noFill/>
            <a:miter lim="800000"/>
            <a:headEnd/>
            <a:tailEnd/>
          </a:ln>
        </p:spPr>
        <p:txBody>
          <a:bodyPr>
            <a:spAutoFit/>
          </a:bodyPr>
          <a:lstStyle/>
          <a:p>
            <a:pPr algn="r"/>
            <a:r>
              <a:rPr lang="ru-RU" dirty="0">
                <a:latin typeface="Times New Roman" pitchFamily="18" charset="0"/>
                <a:cs typeface="Times New Roman" pitchFamily="18" charset="0"/>
              </a:rPr>
              <a:t>ПЛАКАТ </a:t>
            </a:r>
            <a:r>
              <a:rPr lang="ru-RU" dirty="0" smtClean="0">
                <a:latin typeface="Times New Roman" pitchFamily="18" charset="0"/>
                <a:cs typeface="Times New Roman" pitchFamily="18" charset="0"/>
              </a:rPr>
              <a:t>8</a:t>
            </a:r>
            <a:endParaRPr lang="ru-RU" dirty="0">
              <a:latin typeface="Times New Roman" pitchFamily="18" charset="0"/>
              <a:cs typeface="Times New Roman" pitchFamily="18" charset="0"/>
            </a:endParaRPr>
          </a:p>
        </p:txBody>
      </p:sp>
      <p:sp>
        <p:nvSpPr>
          <p:cNvPr id="11" name="Right Arrow 10"/>
          <p:cNvSpPr/>
          <p:nvPr/>
        </p:nvSpPr>
        <p:spPr>
          <a:xfrm>
            <a:off x="7685692" y="5809580"/>
            <a:ext cx="568960" cy="139700"/>
          </a:xfrm>
          <a:prstGeom prst="right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ru-RU"/>
          </a:p>
        </p:txBody>
      </p:sp>
      <p:sp>
        <p:nvSpPr>
          <p:cNvPr id="12" name="Right Arrow 11"/>
          <p:cNvSpPr/>
          <p:nvPr/>
        </p:nvSpPr>
        <p:spPr>
          <a:xfrm>
            <a:off x="6101516" y="5449540"/>
            <a:ext cx="568960" cy="139700"/>
          </a:xfrm>
          <a:prstGeom prst="rightArrow">
            <a:avLst/>
          </a:prstGeom>
        </p:spPr>
        <p:style>
          <a:lnRef idx="2">
            <a:schemeClr val="dk1"/>
          </a:lnRef>
          <a:fillRef idx="1">
            <a:schemeClr val="lt1"/>
          </a:fillRef>
          <a:effectRef idx="0">
            <a:schemeClr val="dk1"/>
          </a:effectRef>
          <a:fontRef idx="minor">
            <a:schemeClr val="dk1"/>
          </a:fontRef>
        </p:style>
        <p:txBody>
          <a:bodyPr rtlCol="0" anchor="ctr"/>
          <a:lstStyle/>
          <a:p>
            <a:pPr algn="ctr"/>
            <a:r>
              <a:rPr lang="uk-UA" dirty="0" smtClean="0"/>
              <a:t>           </a:t>
            </a:r>
            <a:endParaRPr lang="ru-RU" dirty="0"/>
          </a:p>
        </p:txBody>
      </p:sp>
      <p:sp>
        <p:nvSpPr>
          <p:cNvPr id="15" name="Right Arrow 14"/>
          <p:cNvSpPr/>
          <p:nvPr/>
        </p:nvSpPr>
        <p:spPr>
          <a:xfrm>
            <a:off x="6101516" y="6313636"/>
            <a:ext cx="568960" cy="139700"/>
          </a:xfrm>
          <a:prstGeom prst="right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ru-RU"/>
          </a:p>
        </p:txBody>
      </p:sp>
      <p:sp>
        <p:nvSpPr>
          <p:cNvPr id="16" name="TextBox 15"/>
          <p:cNvSpPr txBox="1"/>
          <p:nvPr/>
        </p:nvSpPr>
        <p:spPr>
          <a:xfrm>
            <a:off x="6471920" y="3037001"/>
            <a:ext cx="4622800" cy="1938992"/>
          </a:xfrm>
          <a:prstGeom prst="rect">
            <a:avLst/>
          </a:prstGeom>
          <a:noFill/>
        </p:spPr>
        <p:txBody>
          <a:bodyPr wrap="square" rtlCol="0">
            <a:spAutoFit/>
          </a:bodyPr>
          <a:lstStyle/>
          <a:p>
            <a:r>
              <a:rPr lang="en-US" dirty="0"/>
              <a:t>Global CV cost = 0,05 </a:t>
            </a:r>
          </a:p>
          <a:p>
            <a:r>
              <a:rPr lang="ru-RU" dirty="0" err="1"/>
              <a:t>цін</a:t>
            </a:r>
            <a:r>
              <a:rPr lang="en-US" dirty="0"/>
              <a:t>a</a:t>
            </a:r>
            <a:r>
              <a:rPr lang="ru-RU" dirty="0"/>
              <a:t> </a:t>
            </a:r>
            <a:r>
              <a:rPr lang="ru-RU" dirty="0" err="1"/>
              <a:t>крос-перевірк</a:t>
            </a:r>
            <a:r>
              <a:rPr lang="uk-UA" dirty="0"/>
              <a:t>и</a:t>
            </a:r>
            <a:r>
              <a:rPr lang="ru-RU" dirty="0"/>
              <a:t> CV </a:t>
            </a:r>
            <a:r>
              <a:rPr lang="ru-RU" dirty="0" err="1"/>
              <a:t>cost</a:t>
            </a:r>
            <a:r>
              <a:rPr lang="en-US" dirty="0"/>
              <a:t> = </a:t>
            </a:r>
            <a:r>
              <a:rPr lang="ru-RU" dirty="0"/>
              <a:t>0,0833</a:t>
            </a:r>
          </a:p>
          <a:p>
            <a:endParaRPr lang="ru-RU" dirty="0">
              <a:latin typeface="Calibri" panose="020F0502020204030204" pitchFamily="34" charset="0"/>
              <a:ea typeface="Calibri" panose="020F0502020204030204" pitchFamily="34" charset="0"/>
              <a:cs typeface="Times New Roman" panose="02020603050405020304" pitchFamily="18" charset="0"/>
            </a:endParaRPr>
          </a:p>
          <a:p>
            <a:r>
              <a:rPr lang="en-US" dirty="0"/>
              <a:t>Global CV cost &lt; </a:t>
            </a:r>
            <a:r>
              <a:rPr lang="ru-RU" dirty="0"/>
              <a:t>CV </a:t>
            </a:r>
            <a:r>
              <a:rPr lang="ru-RU" dirty="0" err="1"/>
              <a:t>cost</a:t>
            </a:r>
            <a:r>
              <a:rPr lang="en-US" dirty="0"/>
              <a:t> </a:t>
            </a:r>
            <a:endParaRPr lang="ru-RU" dirty="0"/>
          </a:p>
        </p:txBody>
      </p:sp>
    </p:spTree>
    <p:extLst>
      <p:ext uri="{BB962C8B-B14F-4D97-AF65-F5344CB8AC3E}">
        <p14:creationId xmlns:p14="http://schemas.microsoft.com/office/powerpoint/2010/main" val="3729350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uk-UA" sz="4800" dirty="0" smtClean="0">
                <a:latin typeface="+mn-lt"/>
              </a:rPr>
              <a:t>Висновок</a:t>
            </a:r>
            <a:endParaRPr lang="en-US" sz="4800" dirty="0">
              <a:latin typeface="+mn-lt"/>
            </a:endParaRPr>
          </a:p>
        </p:txBody>
      </p:sp>
      <p:sp>
        <p:nvSpPr>
          <p:cNvPr id="14" name="Content Placeholder 13"/>
          <p:cNvSpPr>
            <a:spLocks noGrp="1"/>
          </p:cNvSpPr>
          <p:nvPr>
            <p:ph idx="1"/>
          </p:nvPr>
        </p:nvSpPr>
        <p:spPr>
          <a:xfrm>
            <a:off x="1117309" y="1701800"/>
            <a:ext cx="10157354" cy="4967560"/>
          </a:xfrm>
        </p:spPr>
        <p:txBody>
          <a:bodyPr>
            <a:noAutofit/>
          </a:bodyPr>
          <a:lstStyle/>
          <a:p>
            <a:pPr marL="0" indent="0">
              <a:lnSpc>
                <a:spcPct val="130000"/>
              </a:lnSpc>
              <a:spcBef>
                <a:spcPts val="0"/>
              </a:spcBef>
              <a:buNone/>
            </a:pPr>
            <a:r>
              <a:rPr lang="uk-UA" sz="1400" dirty="0">
                <a:cs typeface="Times New Roman" panose="02020603050405020304" pitchFamily="18" charset="0"/>
              </a:rPr>
              <a:t>	Якісне управління економічною безпекою банку надає можливість мінімізувати виникнення кризових ситуацій економічної безпеки та вчасно скоригувати структуру управління належним чином та підвищити її якість.</a:t>
            </a:r>
            <a:endParaRPr lang="ru-RU" sz="1400" dirty="0">
              <a:cs typeface="Times New Roman" panose="02020603050405020304" pitchFamily="18" charset="0"/>
            </a:endParaRPr>
          </a:p>
          <a:p>
            <a:pPr marL="0" indent="0">
              <a:lnSpc>
                <a:spcPct val="130000"/>
              </a:lnSpc>
              <a:spcBef>
                <a:spcPts val="0"/>
              </a:spcBef>
              <a:buNone/>
            </a:pPr>
            <a:r>
              <a:rPr lang="uk-UA" sz="1400" dirty="0">
                <a:cs typeface="Times New Roman" panose="02020603050405020304" pitchFamily="18" charset="0"/>
              </a:rPr>
              <a:t>	У результаті практичного застосування запропонованих моделей оцінки та управління економічної безпеки комерційного банку були виявлені основні складові, які характеризують стан економічної безпеки та їх влив на саму оцінку безпеки. Використані актуальні підходи щодо дослідження економічної безпеки банку та сучасні засоби багатомірного статистичного аналізу та когнітивного моделювання, а саме: побудовано модель групування банків за індикативним показником, яка дозволяє угрупувати банки найбільш схожі за рівнем надійності; таксономічний показник стабільності банку;  модель ідентифікації стану економічної безпеки; моделей узагальненої оцінки рівня економічної безпеки комерційних банків; когнітивна модель управління економічною безпекою банку.</a:t>
            </a:r>
            <a:endParaRPr lang="ru-RU" sz="1400" dirty="0">
              <a:cs typeface="Times New Roman" panose="02020603050405020304" pitchFamily="18" charset="0"/>
            </a:endParaRPr>
          </a:p>
          <a:p>
            <a:pPr marL="0" indent="0">
              <a:lnSpc>
                <a:spcPct val="130000"/>
              </a:lnSpc>
              <a:spcBef>
                <a:spcPts val="0"/>
              </a:spcBef>
              <a:buNone/>
            </a:pPr>
            <a:r>
              <a:rPr lang="uk-UA" sz="1400" dirty="0">
                <a:cs typeface="Times New Roman" panose="02020603050405020304" pitchFamily="18" charset="0"/>
              </a:rPr>
              <a:t>	Розглянуті моделі і методи оцінки і управління економічною безпекою комерційного банку дозволяють підвищити ефективність прийнятих рішень з управління банківською безпекою.</a:t>
            </a:r>
            <a:endParaRPr lang="ru-RU" sz="1400" dirty="0">
              <a:cs typeface="Times New Roman" panose="02020603050405020304" pitchFamily="18" charset="0"/>
            </a:endParaRPr>
          </a:p>
          <a:p>
            <a:pPr marL="0" indent="0">
              <a:lnSpc>
                <a:spcPct val="130000"/>
              </a:lnSpc>
              <a:spcBef>
                <a:spcPts val="0"/>
              </a:spcBef>
              <a:buNone/>
            </a:pPr>
            <a:r>
              <a:rPr lang="ru-RU" sz="1400" dirty="0">
                <a:cs typeface="Times New Roman" panose="02020603050405020304" pitchFamily="18" charset="0"/>
              </a:rPr>
              <a:t>	</a:t>
            </a:r>
            <a:r>
              <a:rPr lang="ru-RU" sz="1400" dirty="0" err="1">
                <a:cs typeface="Times New Roman" panose="02020603050405020304" pitchFamily="18" charset="0"/>
              </a:rPr>
              <a:t>Наукова</a:t>
            </a:r>
            <a:r>
              <a:rPr lang="ru-RU" sz="1400" dirty="0">
                <a:cs typeface="Times New Roman" panose="02020603050405020304" pitchFamily="18" charset="0"/>
              </a:rPr>
              <a:t> новизна </a:t>
            </a:r>
            <a:r>
              <a:rPr lang="ru-RU" sz="1400" dirty="0" err="1">
                <a:cs typeface="Times New Roman" panose="02020603050405020304" pitchFamily="18" charset="0"/>
              </a:rPr>
              <a:t>здобутих</a:t>
            </a:r>
            <a:r>
              <a:rPr lang="ru-RU" sz="1400" dirty="0">
                <a:cs typeface="Times New Roman" panose="02020603050405020304" pitchFamily="18" charset="0"/>
              </a:rPr>
              <a:t> </a:t>
            </a:r>
            <a:r>
              <a:rPr lang="ru-RU" sz="1400" dirty="0" err="1">
                <a:cs typeface="Times New Roman" panose="02020603050405020304" pitchFamily="18" charset="0"/>
              </a:rPr>
              <a:t>результатів</a:t>
            </a:r>
            <a:r>
              <a:rPr lang="ru-RU" sz="1400" dirty="0">
                <a:cs typeface="Times New Roman" panose="02020603050405020304" pitchFamily="18" charset="0"/>
              </a:rPr>
              <a:t> </a:t>
            </a:r>
            <a:r>
              <a:rPr lang="ru-RU" sz="1400" dirty="0" err="1">
                <a:cs typeface="Times New Roman" panose="02020603050405020304" pitchFamily="18" charset="0"/>
              </a:rPr>
              <a:t>полягає</a:t>
            </a:r>
            <a:r>
              <a:rPr lang="ru-RU" sz="1400" dirty="0">
                <a:cs typeface="Times New Roman" panose="02020603050405020304" pitchFamily="18" charset="0"/>
              </a:rPr>
              <a:t> у такому: </a:t>
            </a:r>
            <a:r>
              <a:rPr lang="ru-RU" sz="1400" dirty="0" err="1">
                <a:cs typeface="Times New Roman" panose="02020603050405020304" pitchFamily="18" charset="0"/>
              </a:rPr>
              <a:t>удосконалено</a:t>
            </a:r>
            <a:r>
              <a:rPr lang="ru-RU" sz="1400" dirty="0">
                <a:cs typeface="Times New Roman" panose="02020603050405020304" pitchFamily="18" charset="0"/>
              </a:rPr>
              <a:t> комплекс моделей </a:t>
            </a:r>
            <a:r>
              <a:rPr lang="ru-RU" sz="1400" dirty="0" err="1">
                <a:cs typeface="Times New Roman" panose="02020603050405020304" pitchFamily="18" charset="0"/>
              </a:rPr>
              <a:t>управління</a:t>
            </a:r>
            <a:r>
              <a:rPr lang="ru-RU" sz="1400" dirty="0">
                <a:cs typeface="Times New Roman" panose="02020603050405020304" pitchFamily="18" charset="0"/>
              </a:rPr>
              <a:t> </a:t>
            </a:r>
            <a:r>
              <a:rPr lang="ru-RU" sz="1400" dirty="0" err="1">
                <a:cs typeface="Times New Roman" panose="02020603050405020304" pitchFamily="18" charset="0"/>
              </a:rPr>
              <a:t>економічною</a:t>
            </a:r>
            <a:r>
              <a:rPr lang="ru-RU" sz="1400" dirty="0">
                <a:cs typeface="Times New Roman" panose="02020603050405020304" pitchFamily="18" charset="0"/>
              </a:rPr>
              <a:t> </a:t>
            </a:r>
            <a:r>
              <a:rPr lang="ru-RU" sz="1400" dirty="0" err="1">
                <a:cs typeface="Times New Roman" panose="02020603050405020304" pitchFamily="18" charset="0"/>
              </a:rPr>
              <a:t>безпекою</a:t>
            </a:r>
            <a:r>
              <a:rPr lang="ru-RU" sz="1400" dirty="0">
                <a:cs typeface="Times New Roman" panose="02020603050405020304" pitchFamily="18" charset="0"/>
              </a:rPr>
              <a:t> </a:t>
            </a:r>
            <a:r>
              <a:rPr lang="ru-RU" sz="1400" dirty="0" err="1">
                <a:cs typeface="Times New Roman" panose="02020603050405020304" pitchFamily="18" charset="0"/>
              </a:rPr>
              <a:t>комерційного</a:t>
            </a:r>
            <a:r>
              <a:rPr lang="ru-RU" sz="1400" dirty="0">
                <a:cs typeface="Times New Roman" panose="02020603050405020304" pitchFamily="18" charset="0"/>
              </a:rPr>
              <a:t> банку, </a:t>
            </a:r>
            <a:r>
              <a:rPr lang="ru-RU" sz="1400" dirty="0" err="1">
                <a:cs typeface="Times New Roman" panose="02020603050405020304" pitchFamily="18" charset="0"/>
              </a:rPr>
              <a:t>який</a:t>
            </a:r>
            <a:r>
              <a:rPr lang="ru-RU" sz="1400" dirty="0">
                <a:cs typeface="Times New Roman" panose="02020603050405020304" pitchFamily="18" charset="0"/>
              </a:rPr>
              <a:t>, на </a:t>
            </a:r>
            <a:r>
              <a:rPr lang="ru-RU" sz="1400" dirty="0" err="1">
                <a:cs typeface="Times New Roman" panose="02020603050405020304" pitchFamily="18" charset="0"/>
              </a:rPr>
              <a:t>відміну</a:t>
            </a:r>
            <a:r>
              <a:rPr lang="ru-RU" sz="1400" dirty="0">
                <a:cs typeface="Times New Roman" panose="02020603050405020304" pitchFamily="18" charset="0"/>
              </a:rPr>
              <a:t> </a:t>
            </a:r>
            <a:r>
              <a:rPr lang="ru-RU" sz="1400" dirty="0" err="1">
                <a:cs typeface="Times New Roman" panose="02020603050405020304" pitchFamily="18" charset="0"/>
              </a:rPr>
              <a:t>від</a:t>
            </a:r>
            <a:r>
              <a:rPr lang="ru-RU" sz="1400" dirty="0">
                <a:cs typeface="Times New Roman" panose="02020603050405020304" pitchFamily="18" charset="0"/>
              </a:rPr>
              <a:t> </a:t>
            </a:r>
            <a:r>
              <a:rPr lang="ru-RU" sz="1400" dirty="0" err="1">
                <a:cs typeface="Times New Roman" panose="02020603050405020304" pitchFamily="18" charset="0"/>
              </a:rPr>
              <a:t>існуючих</a:t>
            </a:r>
            <a:r>
              <a:rPr lang="ru-RU" sz="1400" dirty="0">
                <a:cs typeface="Times New Roman" panose="02020603050405020304" pitchFamily="18" charset="0"/>
              </a:rPr>
              <a:t>, </a:t>
            </a:r>
            <a:r>
              <a:rPr lang="ru-RU" sz="1400" dirty="0" err="1">
                <a:cs typeface="Times New Roman" panose="02020603050405020304" pitchFamily="18" charset="0"/>
              </a:rPr>
              <a:t>побудовано</a:t>
            </a:r>
            <a:r>
              <a:rPr lang="ru-RU" sz="1400" dirty="0">
                <a:cs typeface="Times New Roman" panose="02020603050405020304" pitchFamily="18" charset="0"/>
              </a:rPr>
              <a:t> за </a:t>
            </a:r>
            <a:r>
              <a:rPr lang="ru-RU" sz="1400" dirty="0" err="1">
                <a:cs typeface="Times New Roman" panose="02020603050405020304" pitchFamily="18" charset="0"/>
              </a:rPr>
              <a:t>допомогою</a:t>
            </a:r>
            <a:r>
              <a:rPr lang="ru-RU" sz="1400" dirty="0">
                <a:cs typeface="Times New Roman" panose="02020603050405020304" pitchFamily="18" charset="0"/>
              </a:rPr>
              <a:t> </a:t>
            </a:r>
            <a:r>
              <a:rPr lang="ru-RU" sz="1400" dirty="0" err="1">
                <a:cs typeface="Times New Roman" panose="02020603050405020304" pitchFamily="18" charset="0"/>
              </a:rPr>
              <a:t>сучасних</a:t>
            </a:r>
            <a:r>
              <a:rPr lang="ru-RU" sz="1400" dirty="0">
                <a:cs typeface="Times New Roman" panose="02020603050405020304" pitchFamily="18" charset="0"/>
              </a:rPr>
              <a:t> </a:t>
            </a:r>
            <a:r>
              <a:rPr lang="ru-RU" sz="1400" dirty="0" err="1">
                <a:cs typeface="Times New Roman" panose="02020603050405020304" pitchFamily="18" charset="0"/>
              </a:rPr>
              <a:t>інструментальних</a:t>
            </a:r>
            <a:r>
              <a:rPr lang="ru-RU" sz="1400" dirty="0">
                <a:cs typeface="Times New Roman" panose="02020603050405020304" pitchFamily="18" charset="0"/>
              </a:rPr>
              <a:t> </a:t>
            </a:r>
            <a:r>
              <a:rPr lang="ru-RU" sz="1400" dirty="0" err="1">
                <a:cs typeface="Times New Roman" panose="02020603050405020304" pitchFamily="18" charset="0"/>
              </a:rPr>
              <a:t>засобів</a:t>
            </a:r>
            <a:r>
              <a:rPr lang="ru-RU" sz="1400" dirty="0">
                <a:cs typeface="Times New Roman" panose="02020603050405020304" pitchFamily="18" charset="0"/>
              </a:rPr>
              <a:t> </a:t>
            </a:r>
            <a:r>
              <a:rPr lang="ru-RU" sz="1400" dirty="0" err="1">
                <a:cs typeface="Times New Roman" panose="02020603050405020304" pitchFamily="18" charset="0"/>
              </a:rPr>
              <a:t>економіко-математичного</a:t>
            </a:r>
            <a:r>
              <a:rPr lang="ru-RU" sz="1400" dirty="0">
                <a:cs typeface="Times New Roman" panose="02020603050405020304" pitchFamily="18" charset="0"/>
              </a:rPr>
              <a:t> </a:t>
            </a:r>
            <a:r>
              <a:rPr lang="ru-RU" sz="1400" dirty="0" err="1">
                <a:cs typeface="Times New Roman" panose="02020603050405020304" pitchFamily="18" charset="0"/>
              </a:rPr>
              <a:t>моделювання</a:t>
            </a:r>
            <a:r>
              <a:rPr lang="ru-RU" sz="1400" dirty="0">
                <a:cs typeface="Times New Roman" panose="02020603050405020304" pitchFamily="18" charset="0"/>
              </a:rPr>
              <a:t>: </a:t>
            </a:r>
            <a:r>
              <a:rPr lang="ru-RU" sz="1400" dirty="0" err="1">
                <a:cs typeface="Times New Roman" panose="02020603050405020304" pitchFamily="18" charset="0"/>
              </a:rPr>
              <a:t>багатомірного</a:t>
            </a:r>
            <a:r>
              <a:rPr lang="ru-RU" sz="1400" dirty="0">
                <a:cs typeface="Times New Roman" panose="02020603050405020304" pitchFamily="18" charset="0"/>
              </a:rPr>
              <a:t> </a:t>
            </a:r>
            <a:r>
              <a:rPr lang="ru-RU" sz="1400" dirty="0" err="1">
                <a:cs typeface="Times New Roman" panose="02020603050405020304" pitchFamily="18" charset="0"/>
              </a:rPr>
              <a:t>аналізу</a:t>
            </a:r>
            <a:r>
              <a:rPr lang="ru-RU" sz="1400" dirty="0">
                <a:cs typeface="Times New Roman" panose="02020603050405020304" pitchFamily="18" charset="0"/>
              </a:rPr>
              <a:t> та </a:t>
            </a:r>
            <a:r>
              <a:rPr lang="ru-RU" sz="1400" dirty="0" err="1">
                <a:cs typeface="Times New Roman" panose="02020603050405020304" pitchFamily="18" charset="0"/>
              </a:rPr>
              <a:t>когнітивного</a:t>
            </a:r>
            <a:r>
              <a:rPr lang="ru-RU" sz="1400" dirty="0">
                <a:cs typeface="Times New Roman" panose="02020603050405020304" pitchFamily="18" charset="0"/>
              </a:rPr>
              <a:t> </a:t>
            </a:r>
            <a:r>
              <a:rPr lang="ru-RU" sz="1400" dirty="0" err="1">
                <a:cs typeface="Times New Roman" panose="02020603050405020304" pitchFamily="18" charset="0"/>
              </a:rPr>
              <a:t>моделювання</a:t>
            </a:r>
            <a:r>
              <a:rPr lang="ru-RU" sz="1400" dirty="0">
                <a:cs typeface="Times New Roman" panose="02020603050405020304" pitchFamily="18" charset="0"/>
              </a:rPr>
              <a:t>, </a:t>
            </a:r>
            <a:r>
              <a:rPr lang="ru-RU" sz="1400" dirty="0" err="1">
                <a:cs typeface="Times New Roman" panose="02020603050405020304" pitchFamily="18" charset="0"/>
              </a:rPr>
              <a:t>що</a:t>
            </a:r>
            <a:r>
              <a:rPr lang="ru-RU" sz="1400" dirty="0">
                <a:cs typeface="Times New Roman" panose="02020603050405020304" pitchFamily="18" charset="0"/>
              </a:rPr>
              <a:t> </a:t>
            </a:r>
            <a:r>
              <a:rPr lang="ru-RU" sz="1400" dirty="0" err="1">
                <a:cs typeface="Times New Roman" panose="02020603050405020304" pitchFamily="18" charset="0"/>
              </a:rPr>
              <a:t>дозволяють</a:t>
            </a:r>
            <a:r>
              <a:rPr lang="ru-RU" sz="1400" dirty="0">
                <a:cs typeface="Times New Roman" panose="02020603050405020304" pitchFamily="18" charset="0"/>
              </a:rPr>
              <a:t> </a:t>
            </a:r>
            <a:r>
              <a:rPr lang="ru-RU" sz="1400" dirty="0" err="1">
                <a:cs typeface="Times New Roman" panose="02020603050405020304" pitchFamily="18" charset="0"/>
              </a:rPr>
              <a:t>підвищити</a:t>
            </a:r>
            <a:r>
              <a:rPr lang="ru-RU" sz="1400" dirty="0">
                <a:cs typeface="Times New Roman" panose="02020603050405020304" pitchFamily="18" charset="0"/>
              </a:rPr>
              <a:t> </a:t>
            </a:r>
            <a:r>
              <a:rPr lang="ru-RU" sz="1400" dirty="0" err="1">
                <a:cs typeface="Times New Roman" panose="02020603050405020304" pitchFamily="18" charset="0"/>
              </a:rPr>
              <a:t>якість</a:t>
            </a:r>
            <a:r>
              <a:rPr lang="ru-RU" sz="1400" dirty="0">
                <a:cs typeface="Times New Roman" panose="02020603050405020304" pitchFamily="18" charset="0"/>
              </a:rPr>
              <a:t> </a:t>
            </a:r>
            <a:r>
              <a:rPr lang="ru-RU" sz="1400" dirty="0" err="1">
                <a:cs typeface="Times New Roman" panose="02020603050405020304" pitchFamily="18" charset="0"/>
              </a:rPr>
              <a:t>формування</a:t>
            </a:r>
            <a:r>
              <a:rPr lang="ru-RU" sz="1400" dirty="0">
                <a:cs typeface="Times New Roman" panose="02020603050405020304" pitchFamily="18" charset="0"/>
              </a:rPr>
              <a:t> та </a:t>
            </a:r>
            <a:r>
              <a:rPr lang="ru-RU" sz="1400" dirty="0" err="1">
                <a:cs typeface="Times New Roman" panose="02020603050405020304" pitchFamily="18" charset="0"/>
              </a:rPr>
              <a:t>ухвалення</a:t>
            </a:r>
            <a:r>
              <a:rPr lang="ru-RU" sz="1400" dirty="0">
                <a:cs typeface="Times New Roman" panose="02020603050405020304" pitchFamily="18" charset="0"/>
              </a:rPr>
              <a:t> </a:t>
            </a:r>
            <a:r>
              <a:rPr lang="ru-RU" sz="1400" dirty="0" err="1">
                <a:cs typeface="Times New Roman" panose="02020603050405020304" pitchFamily="18" charset="0"/>
              </a:rPr>
              <a:t>рішень</a:t>
            </a:r>
            <a:r>
              <a:rPr lang="ru-RU" sz="1400" dirty="0">
                <a:cs typeface="Times New Roman" panose="02020603050405020304" pitchFamily="18" charset="0"/>
              </a:rPr>
              <a:t> з </a:t>
            </a:r>
            <a:r>
              <a:rPr lang="ru-RU" sz="1400" dirty="0" err="1">
                <a:cs typeface="Times New Roman" panose="02020603050405020304" pitchFamily="18" charset="0"/>
              </a:rPr>
              <a:t>управління</a:t>
            </a:r>
            <a:r>
              <a:rPr lang="ru-RU" sz="1400" dirty="0">
                <a:cs typeface="Times New Roman" panose="02020603050405020304" pitchFamily="18" charset="0"/>
              </a:rPr>
              <a:t> </a:t>
            </a:r>
            <a:r>
              <a:rPr lang="ru-RU" sz="1400" dirty="0" err="1">
                <a:cs typeface="Times New Roman" panose="02020603050405020304" pitchFamily="18" charset="0"/>
              </a:rPr>
              <a:t>безпечним</a:t>
            </a:r>
            <a:r>
              <a:rPr lang="ru-RU" sz="1400" dirty="0">
                <a:cs typeface="Times New Roman" panose="02020603050405020304" pitchFamily="18" charset="0"/>
              </a:rPr>
              <a:t> </a:t>
            </a:r>
            <a:r>
              <a:rPr lang="ru-RU" sz="1400" dirty="0" err="1">
                <a:cs typeface="Times New Roman" panose="02020603050405020304" pitchFamily="18" charset="0"/>
              </a:rPr>
              <a:t>функціонуванням</a:t>
            </a:r>
            <a:r>
              <a:rPr lang="ru-RU" sz="1400" dirty="0">
                <a:cs typeface="Times New Roman" panose="02020603050405020304" pitchFamily="18" charset="0"/>
              </a:rPr>
              <a:t> та </a:t>
            </a:r>
            <a:r>
              <a:rPr lang="ru-RU" sz="1400" dirty="0" err="1">
                <a:cs typeface="Times New Roman" panose="02020603050405020304" pitchFamily="18" charset="0"/>
              </a:rPr>
              <a:t>розвитком</a:t>
            </a:r>
            <a:r>
              <a:rPr lang="ru-RU" sz="1400" dirty="0">
                <a:cs typeface="Times New Roman" panose="02020603050405020304" pitchFamily="18" charset="0"/>
              </a:rPr>
              <a:t> </a:t>
            </a:r>
            <a:r>
              <a:rPr lang="ru-RU" sz="1400" dirty="0" err="1">
                <a:cs typeface="Times New Roman" panose="02020603050405020304" pitchFamily="18" charset="0"/>
              </a:rPr>
              <a:t>комерційного</a:t>
            </a:r>
            <a:r>
              <a:rPr lang="ru-RU" sz="1400" dirty="0">
                <a:cs typeface="Times New Roman" panose="02020603050405020304" pitchFamily="18" charset="0"/>
              </a:rPr>
              <a:t> банку, </a:t>
            </a:r>
            <a:r>
              <a:rPr lang="ru-RU" sz="1400" dirty="0" err="1">
                <a:cs typeface="Times New Roman" panose="02020603050405020304" pitchFamily="18" charset="0"/>
              </a:rPr>
              <a:t>знизити</a:t>
            </a:r>
            <a:r>
              <a:rPr lang="ru-RU" sz="1400" dirty="0">
                <a:cs typeface="Times New Roman" panose="02020603050405020304" pitchFamily="18" charset="0"/>
              </a:rPr>
              <a:t> </a:t>
            </a:r>
            <a:r>
              <a:rPr lang="ru-RU" sz="1400" dirty="0" err="1">
                <a:cs typeface="Times New Roman" panose="02020603050405020304" pitchFamily="18" charset="0"/>
              </a:rPr>
              <a:t>ризики</a:t>
            </a:r>
            <a:r>
              <a:rPr lang="ru-RU" sz="1400" dirty="0">
                <a:cs typeface="Times New Roman" panose="02020603050405020304" pitchFamily="18" charset="0"/>
              </a:rPr>
              <a:t> </a:t>
            </a:r>
            <a:r>
              <a:rPr lang="ru-RU" sz="1400" dirty="0" err="1">
                <a:cs typeface="Times New Roman" panose="02020603050405020304" pitchFamily="18" charset="0"/>
              </a:rPr>
              <a:t>виникнення</a:t>
            </a:r>
            <a:r>
              <a:rPr lang="ru-RU" sz="1400" dirty="0">
                <a:cs typeface="Times New Roman" panose="02020603050405020304" pitchFamily="18" charset="0"/>
              </a:rPr>
              <a:t> </a:t>
            </a:r>
            <a:r>
              <a:rPr lang="ru-RU" sz="1400" dirty="0" err="1">
                <a:cs typeface="Times New Roman" panose="02020603050405020304" pitchFamily="18" charset="0"/>
              </a:rPr>
              <a:t>загроз</a:t>
            </a:r>
            <a:r>
              <a:rPr lang="ru-RU" sz="1400" dirty="0">
                <a:cs typeface="Times New Roman" panose="02020603050405020304" pitchFamily="18" charset="0"/>
              </a:rPr>
              <a:t>.</a:t>
            </a:r>
          </a:p>
          <a:p>
            <a:endParaRPr lang="ru-RU" sz="1400" dirty="0"/>
          </a:p>
        </p:txBody>
      </p:sp>
    </p:spTree>
    <p:extLst>
      <p:ext uri="{BB962C8B-B14F-4D97-AF65-F5344CB8AC3E}">
        <p14:creationId xmlns:p14="http://schemas.microsoft.com/office/powerpoint/2010/main" val="32234409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dirty="0" smtClean="0"/>
              <a:t>Дякую за увагу</a:t>
            </a:r>
            <a:endParaRPr lang="en-US" dirty="0"/>
          </a:p>
        </p:txBody>
      </p:sp>
    </p:spTree>
    <p:extLst>
      <p:ext uri="{BB962C8B-B14F-4D97-AF65-F5344CB8AC3E}">
        <p14:creationId xmlns:p14="http://schemas.microsoft.com/office/powerpoint/2010/main" val="1997697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Books 16x9">
  <a:themeElements>
    <a:clrScheme name="Books_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ppt/theme/theme2.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ppt/theme/theme3.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ppt/theme/themeOverride1.xml><?xml version="1.0" encoding="utf-8"?>
<a:themeOverride xmlns:a="http://schemas.openxmlformats.org/drawingml/2006/main">
  <a:clrScheme name="Books_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E1B558C7-619B-49BE-9097-7FCBDADD4EC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430</Words>
  <Application>Microsoft Office PowerPoint</Application>
  <PresentationFormat>Custom</PresentationFormat>
  <Paragraphs>128</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Cambria Math</vt:lpstr>
      <vt:lpstr>Century Gothic</vt:lpstr>
      <vt:lpstr>Times New Roman</vt:lpstr>
      <vt:lpstr>Wingdings 3</vt:lpstr>
      <vt:lpstr>Books 16x9</vt:lpstr>
      <vt:lpstr>PowerPoint Presentation</vt:lpstr>
      <vt:lpstr>Мета, об'єкт та предмет дослідження</vt:lpstr>
      <vt:lpstr>Для досягнення поставленої мети було поставлено та вирішено такі завдання</vt:lpstr>
      <vt:lpstr>PowerPoint Presentation</vt:lpstr>
      <vt:lpstr>Моделі оцінки й аналізу ЕБКБ</vt:lpstr>
      <vt:lpstr>Результати проторової кластеризації КБ за станом надійності і стабільності</vt:lpstr>
      <vt:lpstr>Результати побудови моделі динаміки міграції КБ за станом надійності</vt:lpstr>
      <vt:lpstr>Модель оцінки загального рівня фінансової надійності</vt:lpstr>
      <vt:lpstr>Модель ідентифікації та прогнозування стану фінансової надійності та стабільності</vt:lpstr>
      <vt:lpstr>Висновок</vt:lpstr>
      <vt:lpstr>Дякую за увагу</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2015-02-11T16:02:26Z</dcterms:created>
  <dcterms:modified xsi:type="dcterms:W3CDTF">2015-02-19T15:12:03Z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TC027879409991</vt:lpwstr>
  </property>
</Properties>
</file>