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4660"/>
  </p:normalViewPr>
  <p:slideViewPr>
    <p:cSldViewPr>
      <p:cViewPr>
        <p:scale>
          <a:sx n="74" d="100"/>
          <a:sy n="74" d="100"/>
        </p:scale>
        <p:origin x="-125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N552\Downloads\INDZ_DANNY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N552\Downloads\INDZ_DANNY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Лист1!$A$9:$A$13</c:f>
              <c:strCache>
                <c:ptCount val="5"/>
                <c:pt idx="0">
                  <c:v>депозиты в банках</c:v>
                </c:pt>
                <c:pt idx="1">
                  <c:v>облигации государственного займа </c:v>
                </c:pt>
                <c:pt idx="2">
                  <c:v>ценные бумаги, доход по которым гарантировано Кабинетом Министров Украины </c:v>
                </c:pt>
                <c:pt idx="3">
                  <c:v> банковские металлы </c:v>
                </c:pt>
                <c:pt idx="4">
                  <c:v>Другие вложения</c:v>
                </c:pt>
              </c:strCache>
            </c:strRef>
          </c:cat>
          <c:val>
            <c:numRef>
              <c:f>Лист1!$B$9:$B$13</c:f>
              <c:numCache>
                <c:formatCode>0.00%</c:formatCode>
                <c:ptCount val="5"/>
                <c:pt idx="0">
                  <c:v>0.38200000000000001</c:v>
                </c:pt>
                <c:pt idx="1">
                  <c:v>0.30099999999999999</c:v>
                </c:pt>
                <c:pt idx="2">
                  <c:v>0.121</c:v>
                </c:pt>
                <c:pt idx="3">
                  <c:v>0.124</c:v>
                </c:pt>
                <c:pt idx="4">
                  <c:v>7.1999999999999953E-2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0293963254593176E-2"/>
          <c:y val="3.75116652085156E-2"/>
          <c:w val="0.8889560367454068"/>
          <c:h val="0.78570392242636333"/>
        </c:manualLayout>
      </c:layout>
      <c:scatterChart>
        <c:scatterStyle val="lineMarker"/>
        <c:varyColors val="0"/>
        <c:ser>
          <c:idx val="0"/>
          <c:order val="0"/>
          <c:tx>
            <c:v>государственный долг</c:v>
          </c:tx>
          <c:marker>
            <c:symbol val="none"/>
          </c:marker>
          <c:yVal>
            <c:numRef>
              <c:f>[INDZ_DANNYE.xlsx]Лист1!$C$3:$C$42</c:f>
              <c:numCache>
                <c:formatCode>0.00</c:formatCode>
                <c:ptCount val="40"/>
                <c:pt idx="0">
                  <c:v>-500.30000000000291</c:v>
                </c:pt>
                <c:pt idx="1">
                  <c:v>-706.09999999999854</c:v>
                </c:pt>
                <c:pt idx="2">
                  <c:v>771.09999999999854</c:v>
                </c:pt>
                <c:pt idx="3">
                  <c:v>-650.40000000000146</c:v>
                </c:pt>
                <c:pt idx="4">
                  <c:v>978.90000000000146</c:v>
                </c:pt>
                <c:pt idx="5">
                  <c:v>-128.19999999999709</c:v>
                </c:pt>
                <c:pt idx="6">
                  <c:v>49.099999999998545</c:v>
                </c:pt>
                <c:pt idx="7">
                  <c:v>-3575.5</c:v>
                </c:pt>
                <c:pt idx="8">
                  <c:v>218.90000000000146</c:v>
                </c:pt>
                <c:pt idx="9">
                  <c:v>-446.30000000000291</c:v>
                </c:pt>
                <c:pt idx="10">
                  <c:v>-207.09999999999854</c:v>
                </c:pt>
                <c:pt idx="11">
                  <c:v>110.099999999998</c:v>
                </c:pt>
                <c:pt idx="12">
                  <c:v>-1088</c:v>
                </c:pt>
                <c:pt idx="13">
                  <c:v>-1433.0999999999985</c:v>
                </c:pt>
                <c:pt idx="14">
                  <c:v>2060.1999999999971</c:v>
                </c:pt>
                <c:pt idx="15">
                  <c:v>-747.69999999999709</c:v>
                </c:pt>
                <c:pt idx="16">
                  <c:v>821.09999999999854</c:v>
                </c:pt>
                <c:pt idx="17">
                  <c:v>-431</c:v>
                </c:pt>
                <c:pt idx="18">
                  <c:v>247</c:v>
                </c:pt>
                <c:pt idx="19">
                  <c:v>2179.2000000000044</c:v>
                </c:pt>
                <c:pt idx="20">
                  <c:v>106.69999999999709</c:v>
                </c:pt>
                <c:pt idx="21">
                  <c:v>-631.59999999999854</c:v>
                </c:pt>
                <c:pt idx="22">
                  <c:v>-231.30000000000291</c:v>
                </c:pt>
                <c:pt idx="23">
                  <c:v>1260.4000000000015</c:v>
                </c:pt>
                <c:pt idx="24">
                  <c:v>-1482.6999999999971</c:v>
                </c:pt>
                <c:pt idx="25">
                  <c:v>-936.20000000000437</c:v>
                </c:pt>
                <c:pt idx="26">
                  <c:v>135.30000000000291</c:v>
                </c:pt>
                <c:pt idx="27">
                  <c:v>-817.30000000000291</c:v>
                </c:pt>
                <c:pt idx="28">
                  <c:v>278.59999999999854</c:v>
                </c:pt>
                <c:pt idx="29">
                  <c:v>-107</c:v>
                </c:pt>
                <c:pt idx="30">
                  <c:v>-1175.0999999999985</c:v>
                </c:pt>
                <c:pt idx="31">
                  <c:v>2477.4000000000015</c:v>
                </c:pt>
                <c:pt idx="32">
                  <c:v>-180.69999999999709</c:v>
                </c:pt>
                <c:pt idx="33">
                  <c:v>-203.40000000000146</c:v>
                </c:pt>
                <c:pt idx="34">
                  <c:v>-191.90000000000146</c:v>
                </c:pt>
                <c:pt idx="35">
                  <c:v>-102.80000000000291</c:v>
                </c:pt>
                <c:pt idx="36">
                  <c:v>4571.3000000000029</c:v>
                </c:pt>
                <c:pt idx="37">
                  <c:v>-285.40000000000146</c:v>
                </c:pt>
                <c:pt idx="38">
                  <c:v>-399.59999999999854</c:v>
                </c:pt>
                <c:pt idx="39">
                  <c:v>-741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[INDZ_DANNYE.xlsx]Лист1!$D$1</c:f>
              <c:strCache>
                <c:ptCount val="1"/>
                <c:pt idx="0">
                  <c:v>Прогноз</c:v>
                </c:pt>
              </c:strCache>
            </c:strRef>
          </c:tx>
          <c:marker>
            <c:symbol val="none"/>
          </c:marker>
          <c:xVal>
            <c:numRef>
              <c:f>[INDZ_DANNYE.xlsx]Лист1!$A$5:$A$42</c:f>
              <c:numCache>
                <c:formatCode>General</c:formatCode>
                <c:ptCount val="38"/>
                <c:pt idx="0">
                  <c:v>4</c:v>
                </c:pt>
                <c:pt idx="1">
                  <c:v>5</c:v>
                </c:pt>
                <c:pt idx="2">
                  <c:v>6</c:v>
                </c:pt>
                <c:pt idx="3">
                  <c:v>7</c:v>
                </c:pt>
                <c:pt idx="4">
                  <c:v>8</c:v>
                </c:pt>
                <c:pt idx="5">
                  <c:v>9</c:v>
                </c:pt>
                <c:pt idx="6">
                  <c:v>10</c:v>
                </c:pt>
                <c:pt idx="7">
                  <c:v>11</c:v>
                </c:pt>
                <c:pt idx="8">
                  <c:v>12</c:v>
                </c:pt>
                <c:pt idx="9">
                  <c:v>13</c:v>
                </c:pt>
                <c:pt idx="10">
                  <c:v>14</c:v>
                </c:pt>
                <c:pt idx="11">
                  <c:v>15</c:v>
                </c:pt>
                <c:pt idx="12">
                  <c:v>16</c:v>
                </c:pt>
                <c:pt idx="13">
                  <c:v>17</c:v>
                </c:pt>
                <c:pt idx="14">
                  <c:v>18</c:v>
                </c:pt>
                <c:pt idx="15">
                  <c:v>19</c:v>
                </c:pt>
                <c:pt idx="16">
                  <c:v>20</c:v>
                </c:pt>
                <c:pt idx="17">
                  <c:v>21</c:v>
                </c:pt>
                <c:pt idx="18">
                  <c:v>22</c:v>
                </c:pt>
                <c:pt idx="19">
                  <c:v>23</c:v>
                </c:pt>
                <c:pt idx="20">
                  <c:v>24</c:v>
                </c:pt>
                <c:pt idx="21">
                  <c:v>25</c:v>
                </c:pt>
                <c:pt idx="22">
                  <c:v>26</c:v>
                </c:pt>
                <c:pt idx="23">
                  <c:v>27</c:v>
                </c:pt>
                <c:pt idx="24">
                  <c:v>28</c:v>
                </c:pt>
                <c:pt idx="25">
                  <c:v>29</c:v>
                </c:pt>
                <c:pt idx="26">
                  <c:v>30</c:v>
                </c:pt>
                <c:pt idx="27">
                  <c:v>31</c:v>
                </c:pt>
                <c:pt idx="28">
                  <c:v>32</c:v>
                </c:pt>
                <c:pt idx="29">
                  <c:v>33</c:v>
                </c:pt>
                <c:pt idx="30">
                  <c:v>34</c:v>
                </c:pt>
                <c:pt idx="31">
                  <c:v>35</c:v>
                </c:pt>
                <c:pt idx="32">
                  <c:v>36</c:v>
                </c:pt>
                <c:pt idx="33">
                  <c:v>37</c:v>
                </c:pt>
                <c:pt idx="34">
                  <c:v>38</c:v>
                </c:pt>
                <c:pt idx="35">
                  <c:v>39</c:v>
                </c:pt>
                <c:pt idx="36">
                  <c:v>40</c:v>
                </c:pt>
                <c:pt idx="37">
                  <c:v>41</c:v>
                </c:pt>
              </c:numCache>
            </c:numRef>
          </c:xVal>
          <c:yVal>
            <c:numRef>
              <c:f>[INDZ_DANNYE.xlsx]Лист1!$D$3:$D$42</c:f>
              <c:numCache>
                <c:formatCode>General</c:formatCode>
                <c:ptCount val="40"/>
                <c:pt idx="0">
                  <c:v>-30.643799999999999</c:v>
                </c:pt>
                <c:pt idx="1">
                  <c:v>310.3186</c:v>
                </c:pt>
                <c:pt idx="2">
                  <c:v>292.92959999999999</c:v>
                </c:pt>
                <c:pt idx="3">
                  <c:v>56.405500000000004</c:v>
                </c:pt>
                <c:pt idx="4">
                  <c:v>14.759</c:v>
                </c:pt>
                <c:pt idx="5">
                  <c:v>-402.56920000000002</c:v>
                </c:pt>
                <c:pt idx="6">
                  <c:v>98.890799999999999</c:v>
                </c:pt>
                <c:pt idx="7">
                  <c:v>-739.04570000000001</c:v>
                </c:pt>
                <c:pt idx="8">
                  <c:v>434.72449999999998</c:v>
                </c:pt>
                <c:pt idx="9">
                  <c:v>241.8151</c:v>
                </c:pt>
                <c:pt idx="10">
                  <c:v>335.43200000000002</c:v>
                </c:pt>
                <c:pt idx="11">
                  <c:v>-350.30950000000001</c:v>
                </c:pt>
                <c:pt idx="12">
                  <c:v>268.3424</c:v>
                </c:pt>
                <c:pt idx="13">
                  <c:v>377.91359999999997</c:v>
                </c:pt>
                <c:pt idx="14">
                  <c:v>277.5625</c:v>
                </c:pt>
                <c:pt idx="15">
                  <c:v>-808.87699999999995</c:v>
                </c:pt>
                <c:pt idx="16">
                  <c:v>-298.529</c:v>
                </c:pt>
                <c:pt idx="17">
                  <c:v>-219.85120000000001</c:v>
                </c:pt>
                <c:pt idx="18">
                  <c:v>70.826310000000007</c:v>
                </c:pt>
                <c:pt idx="19">
                  <c:v>16.156400000000001</c:v>
                </c:pt>
                <c:pt idx="20">
                  <c:v>-546.11990000000003</c:v>
                </c:pt>
                <c:pt idx="21">
                  <c:v>-239.44890000000001</c:v>
                </c:pt>
                <c:pt idx="22">
                  <c:v>224.6703</c:v>
                </c:pt>
                <c:pt idx="23">
                  <c:v>-125.9602</c:v>
                </c:pt>
                <c:pt idx="24">
                  <c:v>-410.59769999999997</c:v>
                </c:pt>
                <c:pt idx="25">
                  <c:v>337.46120000000002</c:v>
                </c:pt>
                <c:pt idx="26">
                  <c:v>-364.97140000000002</c:v>
                </c:pt>
                <c:pt idx="27">
                  <c:v>10.416639999999999</c:v>
                </c:pt>
                <c:pt idx="28">
                  <c:v>-15.69125</c:v>
                </c:pt>
                <c:pt idx="29">
                  <c:v>-297.16699999999997</c:v>
                </c:pt>
                <c:pt idx="30">
                  <c:v>135.01730000000001</c:v>
                </c:pt>
                <c:pt idx="31">
                  <c:v>493.64830000000001</c:v>
                </c:pt>
                <c:pt idx="32">
                  <c:v>218.6498</c:v>
                </c:pt>
                <c:pt idx="33">
                  <c:v>159.76320000000001</c:v>
                </c:pt>
                <c:pt idx="34">
                  <c:v>253.87459999999999</c:v>
                </c:pt>
                <c:pt idx="35">
                  <c:v>77.034310000000005</c:v>
                </c:pt>
                <c:pt idx="36">
                  <c:v>133.6071</c:v>
                </c:pt>
                <c:pt idx="37">
                  <c:v>-960.10140000000001</c:v>
                </c:pt>
                <c:pt idx="38">
                  <c:v>-367.2638</c:v>
                </c:pt>
                <c:pt idx="39">
                  <c:v>103.52800000000001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116352"/>
        <c:axId val="55116928"/>
      </c:scatterChart>
      <c:valAx>
        <c:axId val="55116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5116928"/>
        <c:crosses val="autoZero"/>
        <c:crossBetween val="midCat"/>
      </c:valAx>
      <c:valAx>
        <c:axId val="55116928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55116352"/>
        <c:crosses val="autoZero"/>
        <c:crossBetween val="midCat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0293963254593176E-2"/>
          <c:y val="3.75116652085156E-2"/>
          <c:w val="0.8889560367454068"/>
          <c:h val="0.78570392242636333"/>
        </c:manualLayout>
      </c:layout>
      <c:scatterChart>
        <c:scatterStyle val="lineMarker"/>
        <c:varyColors val="0"/>
        <c:ser>
          <c:idx val="0"/>
          <c:order val="0"/>
          <c:tx>
            <c:strRef>
              <c:f>[INDZ_DANNYE.xlsx]Лист1!$G$1</c:f>
              <c:strCache>
                <c:ptCount val="1"/>
                <c:pt idx="0">
                  <c:v>ЕПА</c:v>
                </c:pt>
              </c:strCache>
            </c:strRef>
          </c:tx>
          <c:marker>
            <c:symbol val="none"/>
          </c:marker>
          <c:yVal>
            <c:numRef>
              <c:f>[INDZ_DANNYE.xlsx]Лист1!$H$3:$H$42</c:f>
              <c:numCache>
                <c:formatCode>General</c:formatCode>
                <c:ptCount val="40"/>
                <c:pt idx="0">
                  <c:v>4.0000000000000036E-2</c:v>
                </c:pt>
                <c:pt idx="1">
                  <c:v>2.0000000000000018E-2</c:v>
                </c:pt>
                <c:pt idx="2">
                  <c:v>8.0000000000000071E-2</c:v>
                </c:pt>
                <c:pt idx="3">
                  <c:v>-4.0000000000000036E-2</c:v>
                </c:pt>
                <c:pt idx="4">
                  <c:v>-1.0000000000000231E-2</c:v>
                </c:pt>
                <c:pt idx="5">
                  <c:v>2.0000000000000018E-2</c:v>
                </c:pt>
                <c:pt idx="6">
                  <c:v>-0.1599999999999997</c:v>
                </c:pt>
                <c:pt idx="7">
                  <c:v>-0.17000000000000015</c:v>
                </c:pt>
                <c:pt idx="8">
                  <c:v>7.9999999999999849E-2</c:v>
                </c:pt>
                <c:pt idx="9">
                  <c:v>5.0000000000000266E-2</c:v>
                </c:pt>
                <c:pt idx="10">
                  <c:v>-9.0000000000000302E-2</c:v>
                </c:pt>
                <c:pt idx="11">
                  <c:v>7.0000000000000284E-2</c:v>
                </c:pt>
                <c:pt idx="12">
                  <c:v>9.9999999999997868E-3</c:v>
                </c:pt>
                <c:pt idx="13">
                  <c:v>-4.0000000000000036E-2</c:v>
                </c:pt>
                <c:pt idx="14">
                  <c:v>-2.0000000000000018E-2</c:v>
                </c:pt>
                <c:pt idx="15">
                  <c:v>-0.11999999999999988</c:v>
                </c:pt>
                <c:pt idx="16">
                  <c:v>2.0000000000000018E-2</c:v>
                </c:pt>
                <c:pt idx="17">
                  <c:v>-1.0000000000000009E-2</c:v>
                </c:pt>
                <c:pt idx="18">
                  <c:v>3.0000000000000027E-2</c:v>
                </c:pt>
                <c:pt idx="19">
                  <c:v>5.0000000000000044E-2</c:v>
                </c:pt>
                <c:pt idx="20">
                  <c:v>-4.0000000000000036E-2</c:v>
                </c:pt>
                <c:pt idx="21">
                  <c:v>1.0000000000000009E-2</c:v>
                </c:pt>
                <c:pt idx="22">
                  <c:v>-4.0000000000000036E-2</c:v>
                </c:pt>
                <c:pt idx="23">
                  <c:v>1.0000000000000009E-2</c:v>
                </c:pt>
                <c:pt idx="24">
                  <c:v>-3.0000000000000027E-2</c:v>
                </c:pt>
                <c:pt idx="25">
                  <c:v>-0.14999999999999991</c:v>
                </c:pt>
                <c:pt idx="26">
                  <c:v>2.0000000000000018E-2</c:v>
                </c:pt>
                <c:pt idx="27">
                  <c:v>-6.0000000000000053E-2</c:v>
                </c:pt>
                <c:pt idx="28">
                  <c:v>-4.0000000000000036E-2</c:v>
                </c:pt>
                <c:pt idx="29">
                  <c:v>3.0000000000000027E-2</c:v>
                </c:pt>
                <c:pt idx="30">
                  <c:v>3.0000000000000027E-2</c:v>
                </c:pt>
                <c:pt idx="31">
                  <c:v>0.25</c:v>
                </c:pt>
                <c:pt idx="32">
                  <c:v>3.0000000000000027E-2</c:v>
                </c:pt>
                <c:pt idx="33">
                  <c:v>4.9999999999999822E-2</c:v>
                </c:pt>
                <c:pt idx="34">
                  <c:v>1.0000000000000231E-2</c:v>
                </c:pt>
                <c:pt idx="35">
                  <c:v>2.9999999999999805E-2</c:v>
                </c:pt>
                <c:pt idx="36">
                  <c:v>0.14000000000000012</c:v>
                </c:pt>
                <c:pt idx="37">
                  <c:v>-0.10000000000000009</c:v>
                </c:pt>
                <c:pt idx="38">
                  <c:v>0</c:v>
                </c:pt>
                <c:pt idx="39">
                  <c:v>0.20000000000000018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[INDZ_DANNYE.xlsx]Лист1!$D$1</c:f>
              <c:strCache>
                <c:ptCount val="1"/>
                <c:pt idx="0">
                  <c:v>Прогноз</c:v>
                </c:pt>
              </c:strCache>
            </c:strRef>
          </c:tx>
          <c:marker>
            <c:symbol val="none"/>
          </c:marker>
          <c:xVal>
            <c:numRef>
              <c:f>[INDZ_DANNYE.xlsx]Лист1!$A$5:$A$42</c:f>
              <c:numCache>
                <c:formatCode>General</c:formatCode>
                <c:ptCount val="38"/>
                <c:pt idx="0">
                  <c:v>4</c:v>
                </c:pt>
                <c:pt idx="1">
                  <c:v>5</c:v>
                </c:pt>
                <c:pt idx="2">
                  <c:v>6</c:v>
                </c:pt>
                <c:pt idx="3">
                  <c:v>7</c:v>
                </c:pt>
                <c:pt idx="4">
                  <c:v>8</c:v>
                </c:pt>
                <c:pt idx="5">
                  <c:v>9</c:v>
                </c:pt>
                <c:pt idx="6">
                  <c:v>10</c:v>
                </c:pt>
                <c:pt idx="7">
                  <c:v>11</c:v>
                </c:pt>
                <c:pt idx="8">
                  <c:v>12</c:v>
                </c:pt>
                <c:pt idx="9">
                  <c:v>13</c:v>
                </c:pt>
                <c:pt idx="10">
                  <c:v>14</c:v>
                </c:pt>
                <c:pt idx="11">
                  <c:v>15</c:v>
                </c:pt>
                <c:pt idx="12">
                  <c:v>16</c:v>
                </c:pt>
                <c:pt idx="13">
                  <c:v>17</c:v>
                </c:pt>
                <c:pt idx="14">
                  <c:v>18</c:v>
                </c:pt>
                <c:pt idx="15">
                  <c:v>19</c:v>
                </c:pt>
                <c:pt idx="16">
                  <c:v>20</c:v>
                </c:pt>
                <c:pt idx="17">
                  <c:v>21</c:v>
                </c:pt>
                <c:pt idx="18">
                  <c:v>22</c:v>
                </c:pt>
                <c:pt idx="19">
                  <c:v>23</c:v>
                </c:pt>
                <c:pt idx="20">
                  <c:v>24</c:v>
                </c:pt>
                <c:pt idx="21">
                  <c:v>25</c:v>
                </c:pt>
                <c:pt idx="22">
                  <c:v>26</c:v>
                </c:pt>
                <c:pt idx="23">
                  <c:v>27</c:v>
                </c:pt>
                <c:pt idx="24">
                  <c:v>28</c:v>
                </c:pt>
                <c:pt idx="25">
                  <c:v>29</c:v>
                </c:pt>
                <c:pt idx="26">
                  <c:v>30</c:v>
                </c:pt>
                <c:pt idx="27">
                  <c:v>31</c:v>
                </c:pt>
                <c:pt idx="28">
                  <c:v>32</c:v>
                </c:pt>
                <c:pt idx="29">
                  <c:v>33</c:v>
                </c:pt>
                <c:pt idx="30">
                  <c:v>34</c:v>
                </c:pt>
                <c:pt idx="31">
                  <c:v>35</c:v>
                </c:pt>
                <c:pt idx="32">
                  <c:v>36</c:v>
                </c:pt>
                <c:pt idx="33">
                  <c:v>37</c:v>
                </c:pt>
                <c:pt idx="34">
                  <c:v>38</c:v>
                </c:pt>
                <c:pt idx="35">
                  <c:v>39</c:v>
                </c:pt>
                <c:pt idx="36">
                  <c:v>40</c:v>
                </c:pt>
                <c:pt idx="37">
                  <c:v>41</c:v>
                </c:pt>
              </c:numCache>
            </c:numRef>
          </c:xVal>
          <c:yVal>
            <c:numRef>
              <c:f>[INDZ_DANNYE.xlsx]Лист1!$I$3:$I$42</c:f>
              <c:numCache>
                <c:formatCode>General</c:formatCode>
                <c:ptCount val="40"/>
                <c:pt idx="0">
                  <c:v>3.9735200000000004E-3</c:v>
                </c:pt>
                <c:pt idx="1">
                  <c:v>3.3852199999999999E-2</c:v>
                </c:pt>
                <c:pt idx="2">
                  <c:v>3.3122699999999998E-2</c:v>
                </c:pt>
                <c:pt idx="3">
                  <c:v>8.5152800000000001E-3</c:v>
                </c:pt>
                <c:pt idx="4">
                  <c:v>9.9567800000000001E-3</c:v>
                </c:pt>
                <c:pt idx="5">
                  <c:v>-3.0105900000000001E-2</c:v>
                </c:pt>
                <c:pt idx="6">
                  <c:v>1.5112199999999999E-2</c:v>
                </c:pt>
                <c:pt idx="7">
                  <c:v>-5.4703399999999999E-2</c:v>
                </c:pt>
                <c:pt idx="8">
                  <c:v>5.4686800000000001E-2</c:v>
                </c:pt>
                <c:pt idx="9">
                  <c:v>2.5724799999999999E-2</c:v>
                </c:pt>
                <c:pt idx="10">
                  <c:v>3.5740899999999999E-2</c:v>
                </c:pt>
                <c:pt idx="11">
                  <c:v>-2.17171E-2</c:v>
                </c:pt>
                <c:pt idx="12">
                  <c:v>2.86293E-2</c:v>
                </c:pt>
                <c:pt idx="13">
                  <c:v>4.14531E-2</c:v>
                </c:pt>
                <c:pt idx="14">
                  <c:v>3.4349900000000003E-2</c:v>
                </c:pt>
                <c:pt idx="15">
                  <c:v>-6.7376599999999995E-2</c:v>
                </c:pt>
                <c:pt idx="16">
                  <c:v>-1.5584199999999999E-2</c:v>
                </c:pt>
                <c:pt idx="17">
                  <c:v>-1.4473E-2</c:v>
                </c:pt>
                <c:pt idx="18">
                  <c:v>1.38341E-2</c:v>
                </c:pt>
                <c:pt idx="19">
                  <c:v>6.9906899999999999E-3</c:v>
                </c:pt>
                <c:pt idx="20" formatCode="0.00E+00">
                  <c:v>-4.6083600000000002E-2</c:v>
                </c:pt>
                <c:pt idx="21">
                  <c:v>-1.36385E-2</c:v>
                </c:pt>
                <c:pt idx="22">
                  <c:v>2.7229199999999999E-2</c:v>
                </c:pt>
                <c:pt idx="23">
                  <c:v>-3.1046099999999998E-3</c:v>
                </c:pt>
                <c:pt idx="24">
                  <c:v>-3.1735600000000003E-2</c:v>
                </c:pt>
                <c:pt idx="25">
                  <c:v>3.94672999999999E-2</c:v>
                </c:pt>
                <c:pt idx="26">
                  <c:v>-2.0424500000000002E-2</c:v>
                </c:pt>
                <c:pt idx="27">
                  <c:v>6.9001899999999996E-3</c:v>
                </c:pt>
                <c:pt idx="28">
                  <c:v>8.01493E-3</c:v>
                </c:pt>
                <c:pt idx="29">
                  <c:v>-1.89958E-2</c:v>
                </c:pt>
                <c:pt idx="30">
                  <c:v>1.80232E-2</c:v>
                </c:pt>
                <c:pt idx="31">
                  <c:v>5.13109E-2</c:v>
                </c:pt>
                <c:pt idx="32">
                  <c:v>1.60562E-2</c:v>
                </c:pt>
                <c:pt idx="33">
                  <c:v>2.0320100000000001E-2</c:v>
                </c:pt>
                <c:pt idx="34">
                  <c:v>2.8170899999999999E-2</c:v>
                </c:pt>
                <c:pt idx="35">
                  <c:v>1.3525799999999999E-2</c:v>
                </c:pt>
                <c:pt idx="36">
                  <c:v>1.78923E-2</c:v>
                </c:pt>
                <c:pt idx="37">
                  <c:v>-8.8489100000000001E-2</c:v>
                </c:pt>
                <c:pt idx="38">
                  <c:v>-2.28486E-2</c:v>
                </c:pt>
                <c:pt idx="39">
                  <c:v>1.6427199999999999E-2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118656"/>
        <c:axId val="55119232"/>
      </c:scatterChart>
      <c:valAx>
        <c:axId val="55118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5119232"/>
        <c:crosses val="autoZero"/>
        <c:crossBetween val="midCat"/>
      </c:valAx>
      <c:valAx>
        <c:axId val="551192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5118656"/>
        <c:crosses val="autoZero"/>
        <c:crossBetween val="midCat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A1F0F5A-91E5-47F0-A24E-4B0AD60BA7D5}" type="datetimeFigureOut">
              <a:rPr lang="ru-RU" smtClean="0"/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FCF35F9-6DE3-4E67-B085-0297356EE38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2348880"/>
            <a:ext cx="4703440" cy="1872208"/>
          </a:xfrm>
        </p:spPr>
        <p:txBody>
          <a:bodyPr>
            <a:noAutofit/>
          </a:bodyPr>
          <a:lstStyle/>
          <a:p>
            <a:r>
              <a:rPr lang="ru-RU" sz="2200" dirty="0"/>
              <a:t>ПРИМЕНЕНИЕ VAR-АНАЛИЗА ДЛЯ МОДЕЛИРОВАНИЯ ВЗАИМОСВЯЗЕЙ ИНСТРУМЕНТОВ ИНВЕСТИРОВАНИЯ НЕГОСУДАРСТВЕННЫХ ПЕНСИОННЫХ ФОНДОВ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4293096"/>
            <a:ext cx="4419600" cy="507504"/>
          </a:xfrm>
        </p:spPr>
        <p:txBody>
          <a:bodyPr/>
          <a:lstStyle/>
          <a:p>
            <a:r>
              <a:rPr lang="ru-RU" dirty="0" err="1" smtClean="0"/>
              <a:t>Андрус</a:t>
            </a:r>
            <a:r>
              <a:rPr lang="ru-RU" dirty="0" smtClean="0"/>
              <a:t> Е.Д.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327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18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ru-RU" sz="3200" dirty="0">
                <a:solidFill>
                  <a:prstClr val="white"/>
                </a:solidFill>
              </a:rPr>
              <a:t>Распределение </a:t>
            </a:r>
            <a:r>
              <a:rPr lang="ru-RU" sz="3200" dirty="0" smtClean="0">
                <a:solidFill>
                  <a:prstClr val="white"/>
                </a:solidFill>
              </a:rPr>
              <a:t>активов </a:t>
            </a:r>
            <a:r>
              <a:rPr lang="ru-RU" sz="3200" dirty="0">
                <a:solidFill>
                  <a:prstClr val="white"/>
                </a:solidFill>
              </a:rPr>
              <a:t>НПФ</a:t>
            </a:r>
            <a:r>
              <a:rPr lang="ru-RU" dirty="0">
                <a:solidFill>
                  <a:prstClr val="white"/>
                </a:solidFill>
              </a:rPr>
              <a:t/>
            </a:r>
            <a:br>
              <a:rPr lang="ru-RU" dirty="0">
                <a:solidFill>
                  <a:prstClr val="white"/>
                </a:solidFill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100118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8659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критерий </a:t>
            </a:r>
            <a:r>
              <a:rPr lang="ru-RU" dirty="0"/>
              <a:t>Дики-</a:t>
            </a:r>
            <a:r>
              <a:rPr lang="ru-RU" dirty="0" err="1"/>
              <a:t>Фуллера</a:t>
            </a:r>
            <a:r>
              <a:rPr lang="ru-RU" dirty="0"/>
              <a:t> </a:t>
            </a: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t="10612" r="65581" b="66795"/>
          <a:stretch/>
        </p:blipFill>
        <p:spPr bwMode="auto">
          <a:xfrm>
            <a:off x="683569" y="1628801"/>
            <a:ext cx="3744416" cy="15098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3"/>
          <a:srcRect t="10612" r="64204" b="65714"/>
          <a:stretch/>
        </p:blipFill>
        <p:spPr bwMode="auto">
          <a:xfrm>
            <a:off x="4843697" y="3138616"/>
            <a:ext cx="3733753" cy="15417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4"/>
          <a:srcRect t="11021" r="64204" b="64081"/>
          <a:stretch/>
        </p:blipFill>
        <p:spPr bwMode="auto">
          <a:xfrm>
            <a:off x="694232" y="4941168"/>
            <a:ext cx="4117975" cy="16103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08104" y="2204864"/>
            <a:ext cx="2032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Банковское золото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539633" y="3578988"/>
            <a:ext cx="2420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Государственный долг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508104" y="5561682"/>
            <a:ext cx="3062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Единица пенсионного актива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440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ЕПА и государственный долг</a:t>
            </a:r>
            <a:br>
              <a:rPr lang="ru-RU" dirty="0" smtClean="0"/>
            </a:br>
            <a:r>
              <a:rPr lang="ru-RU" dirty="0"/>
              <a:t>Функции импульсных откликов</a:t>
            </a: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1606" t="15102" r="51125" b="17959"/>
          <a:stretch/>
        </p:blipFill>
        <p:spPr bwMode="auto">
          <a:xfrm>
            <a:off x="827584" y="1628800"/>
            <a:ext cx="6768752" cy="49685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9559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ЕПА государственный долг</a:t>
            </a:r>
            <a:br>
              <a:rPr lang="ru-RU" dirty="0" smtClean="0"/>
            </a:br>
            <a:r>
              <a:rPr lang="ru-RU" dirty="0"/>
              <a:t>График декомпозиции дисперсий</a:t>
            </a:r>
          </a:p>
        </p:txBody>
      </p:sp>
      <p:pic>
        <p:nvPicPr>
          <p:cNvPr id="5" name="Объект 4"/>
          <p:cNvPicPr>
            <a:picLocks noGrp="1"/>
          </p:cNvPicPr>
          <p:nvPr>
            <p:ph sz="half" idx="1"/>
          </p:nvPr>
        </p:nvPicPr>
        <p:blipFill rotWithShape="1">
          <a:blip r:embed="rId2"/>
          <a:srcRect l="1148" t="16735" r="51813" b="17551"/>
          <a:stretch/>
        </p:blipFill>
        <p:spPr bwMode="auto">
          <a:xfrm>
            <a:off x="683568" y="1600200"/>
            <a:ext cx="7848871" cy="49971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136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Гос.долг</a:t>
            </a:r>
            <a:r>
              <a:rPr lang="ru-RU" dirty="0" smtClean="0"/>
              <a:t> - 39267,36; ЕПА - </a:t>
            </a:r>
            <a:r>
              <a:rPr lang="ru-RU" dirty="0"/>
              <a:t>2,53 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927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ЕПА и банковское золото</a:t>
            </a:r>
            <a:br>
              <a:rPr lang="ru-RU" dirty="0" smtClean="0"/>
            </a:br>
            <a:r>
              <a:rPr lang="ru-RU" dirty="0"/>
              <a:t>Функции импульсных откликов</a:t>
            </a: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15145" t="7348" r="13493" b="8979"/>
          <a:stretch/>
        </p:blipFill>
        <p:spPr bwMode="auto">
          <a:xfrm>
            <a:off x="539552" y="1628800"/>
            <a:ext cx="7992888" cy="4896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166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ЕПА банковское золото</a:t>
            </a:r>
            <a:br>
              <a:rPr lang="ru-RU" dirty="0" smtClean="0"/>
            </a:br>
            <a:r>
              <a:rPr lang="ru-RU" dirty="0"/>
              <a:t>График декомпозиции дисперсий</a:t>
            </a:r>
          </a:p>
        </p:txBody>
      </p:sp>
      <p:pic>
        <p:nvPicPr>
          <p:cNvPr id="6" name="Объект 5"/>
          <p:cNvPicPr>
            <a:picLocks noGrp="1"/>
          </p:cNvPicPr>
          <p:nvPr>
            <p:ph sz="half" idx="1"/>
          </p:nvPr>
        </p:nvPicPr>
        <p:blipFill rotWithShape="1">
          <a:blip r:embed="rId2"/>
          <a:srcRect l="1606" t="15919" r="52042" b="16326"/>
          <a:stretch/>
        </p:blipFill>
        <p:spPr bwMode="auto">
          <a:xfrm>
            <a:off x="971600" y="1628800"/>
            <a:ext cx="7355160" cy="48245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6475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4365104"/>
            <a:ext cx="8305800" cy="1143000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77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149</TotalTime>
  <Words>49</Words>
  <Application>Microsoft Office PowerPoint</Application>
  <PresentationFormat>Экран (4:3)</PresentationFormat>
  <Paragraphs>13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Паркет</vt:lpstr>
      <vt:lpstr>ПРИМЕНЕНИЕ VAR-АНАЛИЗА ДЛЯ МОДЕЛИРОВАНИЯ ВЗАИМОСВЯЗЕЙ ИНСТРУМЕНТОВ ИНВЕСТИРОВАНИЯ НЕГОСУДАРСТВЕННЫХ ПЕНСИОННЫХ ФОНДОВ</vt:lpstr>
      <vt:lpstr>Распределение активов НПФ </vt:lpstr>
      <vt:lpstr>критерий Дики-Фуллера </vt:lpstr>
      <vt:lpstr>ЕПА и государственный долг Функции импульсных откликов</vt:lpstr>
      <vt:lpstr>ЕПА государственный долг График декомпозиции дисперсий</vt:lpstr>
      <vt:lpstr>Гос.долг - 39267,36; ЕПА - 2,53 </vt:lpstr>
      <vt:lpstr>ЕПА и банковское золото Функции импульсных откликов</vt:lpstr>
      <vt:lpstr>ЕПА банковское золото График декомпозиции дисперсий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VAR-анализа для моделирования взаимосвязей НПФ</dc:title>
  <dc:creator>Лена</dc:creator>
  <cp:lastModifiedBy>Лена</cp:lastModifiedBy>
  <cp:revision>5</cp:revision>
  <dcterms:created xsi:type="dcterms:W3CDTF">2014-12-22T10:20:28Z</dcterms:created>
  <dcterms:modified xsi:type="dcterms:W3CDTF">2015-02-17T09:26:32Z</dcterms:modified>
</cp:coreProperties>
</file>