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3004800" cy="9753600"/>
  <p:notesSz cx="6858000" cy="9144000"/>
  <p:defaultTextStyle>
    <a:lvl1pPr algn="ctr" defTabSz="584200">
      <a:defRPr sz="3600">
        <a:latin typeface="+mn-lt"/>
        <a:ea typeface="+mn-ea"/>
        <a:cs typeface="+mn-cs"/>
        <a:sym typeface="Helvetica Light"/>
      </a:defRPr>
    </a:lvl1pPr>
    <a:lvl2pPr indent="228600" algn="ctr" defTabSz="584200">
      <a:defRPr sz="3600">
        <a:latin typeface="+mn-lt"/>
        <a:ea typeface="+mn-ea"/>
        <a:cs typeface="+mn-cs"/>
        <a:sym typeface="Helvetica Light"/>
      </a:defRPr>
    </a:lvl2pPr>
    <a:lvl3pPr indent="457200" algn="ctr" defTabSz="584200">
      <a:defRPr sz="3600">
        <a:latin typeface="+mn-lt"/>
        <a:ea typeface="+mn-ea"/>
        <a:cs typeface="+mn-cs"/>
        <a:sym typeface="Helvetica Light"/>
      </a:defRPr>
    </a:lvl3pPr>
    <a:lvl4pPr indent="685800" algn="ctr" defTabSz="584200">
      <a:defRPr sz="3600">
        <a:latin typeface="+mn-lt"/>
        <a:ea typeface="+mn-ea"/>
        <a:cs typeface="+mn-cs"/>
        <a:sym typeface="Helvetica Light"/>
      </a:defRPr>
    </a:lvl4pPr>
    <a:lvl5pPr indent="914400" algn="ctr" defTabSz="584200">
      <a:defRPr sz="3600">
        <a:latin typeface="+mn-lt"/>
        <a:ea typeface="+mn-ea"/>
        <a:cs typeface="+mn-cs"/>
        <a:sym typeface="Helvetica Light"/>
      </a:defRPr>
    </a:lvl5pPr>
    <a:lvl6pPr indent="1143000" algn="ctr" defTabSz="584200">
      <a:defRPr sz="3600">
        <a:latin typeface="+mn-lt"/>
        <a:ea typeface="+mn-ea"/>
        <a:cs typeface="+mn-cs"/>
        <a:sym typeface="Helvetica Light"/>
      </a:defRPr>
    </a:lvl6pPr>
    <a:lvl7pPr indent="1371600" algn="ctr" defTabSz="584200">
      <a:defRPr sz="3600">
        <a:latin typeface="+mn-lt"/>
        <a:ea typeface="+mn-ea"/>
        <a:cs typeface="+mn-cs"/>
        <a:sym typeface="Helvetica Light"/>
      </a:defRPr>
    </a:lvl7pPr>
    <a:lvl8pPr indent="1600200" algn="ctr" defTabSz="584200">
      <a:defRPr sz="3600">
        <a:latin typeface="+mn-lt"/>
        <a:ea typeface="+mn-ea"/>
        <a:cs typeface="+mn-cs"/>
        <a:sym typeface="Helvetica Light"/>
      </a:defRPr>
    </a:lvl8pPr>
    <a:lvl9pPr indent="1828800" algn="ctr" defTabSz="584200">
      <a:defRPr sz="3600">
        <a:latin typeface="+mn-lt"/>
        <a:ea typeface="+mn-ea"/>
        <a:cs typeface="+mn-cs"/>
        <a:sym typeface="Helvetica Ligh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365C0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00882B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-1416" y="-120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notesMaster" Target="notesMasters/notesMaster1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30" name="Shape 3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628160690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под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>
            <a:spLocks noGrp="1"/>
          </p:cNvSpPr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 lvl="0">
              <a:defRPr sz="1800"/>
            </a:pPr>
            <a:r>
              <a:rPr sz="8000"/>
              <a:t>Текст заголовка</a:t>
            </a:r>
          </a:p>
        </p:txBody>
      </p:sp>
      <p:sp>
        <p:nvSpPr>
          <p:cNvPr id="6" name="Shape 6"/>
          <p:cNvSpPr>
            <a:spLocks noGrp="1"/>
          </p:cNvSpPr>
          <p:nvPr>
            <p:ph type="body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pPr lvl="0">
              <a:defRPr sz="1800"/>
            </a:pPr>
            <a:r>
              <a:rPr sz="3200"/>
              <a:t>Уровень текста 1</a:t>
            </a:r>
          </a:p>
          <a:p>
            <a:pPr lvl="1">
              <a:defRPr sz="1800"/>
            </a:pPr>
            <a:r>
              <a:rPr sz="3200"/>
              <a:t>Уровень текста 2</a:t>
            </a:r>
          </a:p>
          <a:p>
            <a:pPr lvl="2">
              <a:defRPr sz="1800"/>
            </a:pPr>
            <a:r>
              <a:rPr sz="3200"/>
              <a:t>Уровень текста 3</a:t>
            </a:r>
          </a:p>
          <a:p>
            <a:pPr lvl="3">
              <a:defRPr sz="1800"/>
            </a:pPr>
            <a:r>
              <a:rPr sz="3200"/>
              <a:t>Уровень текста 4</a:t>
            </a:r>
          </a:p>
          <a:p>
            <a:pPr lvl="4">
              <a:defRPr sz="1800"/>
            </a:pPr>
            <a:r>
              <a:rPr sz="3200"/>
              <a:t>Уровень текста 5</a:t>
            </a:r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 — горизонтальн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>
            <a:spLocks noGrp="1"/>
          </p:cNvSpPr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 lvl="0">
              <a:defRPr sz="1800"/>
            </a:pPr>
            <a:r>
              <a:rPr sz="8000"/>
              <a:t>Текст заголовка</a:t>
            </a:r>
          </a:p>
        </p:txBody>
      </p:sp>
      <p:sp>
        <p:nvSpPr>
          <p:cNvPr id="9" name="Shape 9"/>
          <p:cNvSpPr>
            <a:spLocks noGrp="1"/>
          </p:cNvSpPr>
          <p:nvPr>
            <p:ph type="body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pPr lvl="0">
              <a:defRPr sz="1800"/>
            </a:pPr>
            <a:r>
              <a:rPr sz="3200"/>
              <a:t>Уровень текста 1</a:t>
            </a:r>
          </a:p>
          <a:p>
            <a:pPr lvl="1">
              <a:defRPr sz="1800"/>
            </a:pPr>
            <a:r>
              <a:rPr sz="3200"/>
              <a:t>Уровень текста 2</a:t>
            </a:r>
          </a:p>
          <a:p>
            <a:pPr lvl="2">
              <a:defRPr sz="1800"/>
            </a:pPr>
            <a:r>
              <a:rPr sz="3200"/>
              <a:t>Уровень текста 3</a:t>
            </a:r>
          </a:p>
          <a:p>
            <a:pPr lvl="3">
              <a:defRPr sz="1800"/>
            </a:pPr>
            <a:r>
              <a:rPr sz="3200"/>
              <a:t>Уровень текста 4</a:t>
            </a:r>
          </a:p>
          <a:p>
            <a:pPr lvl="4">
              <a:defRPr sz="1800"/>
            </a:pPr>
            <a:r>
              <a:rPr sz="3200"/>
              <a:t>Уровень текста 5</a:t>
            </a:r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 — по центр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8000"/>
              <a:t>Текст заголовка</a:t>
            </a:r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 — вертикальн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>
            <a:spLocks noGrp="1"/>
          </p:cNvSpPr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 lvl="0">
              <a:defRPr sz="1800"/>
            </a:pPr>
            <a:r>
              <a:rPr sz="6000"/>
              <a:t>Текст заголовка</a:t>
            </a:r>
          </a:p>
        </p:txBody>
      </p:sp>
      <p:sp>
        <p:nvSpPr>
          <p:cNvPr id="14" name="Shape 14"/>
          <p:cNvSpPr>
            <a:spLocks noGrp="1"/>
          </p:cNvSpPr>
          <p:nvPr>
            <p:ph type="body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pPr lvl="0">
              <a:defRPr sz="1800"/>
            </a:pPr>
            <a:r>
              <a:rPr sz="3200"/>
              <a:t>Уровень текста 1</a:t>
            </a:r>
          </a:p>
          <a:p>
            <a:pPr lvl="1">
              <a:defRPr sz="1800"/>
            </a:pPr>
            <a:r>
              <a:rPr sz="3200"/>
              <a:t>Уровень текста 2</a:t>
            </a:r>
          </a:p>
          <a:p>
            <a:pPr lvl="2">
              <a:defRPr sz="1800"/>
            </a:pPr>
            <a:r>
              <a:rPr sz="3200"/>
              <a:t>Уровень текста 3</a:t>
            </a:r>
          </a:p>
          <a:p>
            <a:pPr lvl="3">
              <a:defRPr sz="1800"/>
            </a:pPr>
            <a:r>
              <a:rPr sz="3200"/>
              <a:t>Уровень текста 4</a:t>
            </a:r>
          </a:p>
          <a:p>
            <a:pPr lvl="4">
              <a:defRPr sz="1800"/>
            </a:pPr>
            <a:r>
              <a:rPr sz="3200"/>
              <a:t>Уровень текста 5</a:t>
            </a:r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 — вверх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8000"/>
              <a:t>Текст заголовка</a:t>
            </a:r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пун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8000"/>
              <a:t>Текст заголовка</a:t>
            </a:r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600"/>
              <a:t>Уровень текста 1</a:t>
            </a:r>
          </a:p>
          <a:p>
            <a:pPr lvl="1">
              <a:defRPr sz="1800"/>
            </a:pPr>
            <a:r>
              <a:rPr sz="3600"/>
              <a:t>Уровень текста 2</a:t>
            </a:r>
          </a:p>
          <a:p>
            <a:pPr lvl="2">
              <a:defRPr sz="1800"/>
            </a:pPr>
            <a:r>
              <a:rPr sz="3600"/>
              <a:t>Уровень текста 3</a:t>
            </a:r>
          </a:p>
          <a:p>
            <a:pPr lvl="3">
              <a:defRPr sz="1800"/>
            </a:pPr>
            <a:r>
              <a:rPr sz="3600"/>
              <a:t>Уровень текста 4</a:t>
            </a:r>
          </a:p>
          <a:p>
            <a:pPr lvl="4">
              <a:defRPr sz="1800"/>
            </a:pPr>
            <a:r>
              <a:rPr sz="3600"/>
              <a:t>Уровень текста 5</a:t>
            </a:r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, пункты и 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8000"/>
              <a:t>Текст заголовка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/>
            </a:lvl1pPr>
            <a:lvl2pPr marL="685800" indent="-342900">
              <a:spcBef>
                <a:spcPts val="3200"/>
              </a:spcBef>
              <a:defRPr sz="2800"/>
            </a:lvl2pPr>
            <a:lvl3pPr marL="1028700" indent="-342900">
              <a:spcBef>
                <a:spcPts val="3200"/>
              </a:spcBef>
              <a:defRPr sz="2800"/>
            </a:lvl3pPr>
            <a:lvl4pPr marL="1371600" indent="-342900">
              <a:spcBef>
                <a:spcPts val="3200"/>
              </a:spcBef>
              <a:defRPr sz="2800"/>
            </a:lvl4pPr>
            <a:lvl5pPr marL="1714500" indent="-342900">
              <a:spcBef>
                <a:spcPts val="3200"/>
              </a:spcBef>
              <a:defRPr sz="2800"/>
            </a:lvl5pPr>
          </a:lstStyle>
          <a:p>
            <a:pPr lvl="0">
              <a:defRPr sz="1800"/>
            </a:pPr>
            <a:r>
              <a:rPr sz="2800"/>
              <a:t>Уровень текста 1</a:t>
            </a:r>
          </a:p>
          <a:p>
            <a:pPr lvl="1">
              <a:defRPr sz="1800"/>
            </a:pPr>
            <a:r>
              <a:rPr sz="2800"/>
              <a:t>Уровень текста 2</a:t>
            </a:r>
          </a:p>
          <a:p>
            <a:pPr lvl="2">
              <a:defRPr sz="1800"/>
            </a:pPr>
            <a:r>
              <a:rPr sz="2800"/>
              <a:t>Уровень текста 3</a:t>
            </a:r>
          </a:p>
          <a:p>
            <a:pPr lvl="3">
              <a:defRPr sz="1800"/>
            </a:pPr>
            <a:r>
              <a:rPr sz="2800"/>
              <a:t>Уровень текста 4</a:t>
            </a:r>
          </a:p>
          <a:p>
            <a:pPr lvl="4">
              <a:defRPr sz="1800"/>
            </a:pPr>
            <a:r>
              <a:rPr sz="2800"/>
              <a:t>Уровень текста 5</a:t>
            </a:r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н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600"/>
              <a:t>Уровень текста 1</a:t>
            </a:r>
          </a:p>
          <a:p>
            <a:pPr lvl="1">
              <a:defRPr sz="1800"/>
            </a:pPr>
            <a:r>
              <a:rPr sz="3600"/>
              <a:t>Уровень текста 2</a:t>
            </a:r>
          </a:p>
          <a:p>
            <a:pPr lvl="2">
              <a:defRPr sz="1800"/>
            </a:pPr>
            <a:r>
              <a:rPr sz="3600"/>
              <a:t>Уровень текста 3</a:t>
            </a:r>
          </a:p>
          <a:p>
            <a:pPr lvl="3">
              <a:defRPr sz="1800"/>
            </a:pPr>
            <a:r>
              <a:rPr sz="3600"/>
              <a:t>Уровень текста 4</a:t>
            </a:r>
          </a:p>
          <a:p>
            <a:pPr lvl="4">
              <a:defRPr sz="1800"/>
            </a:pPr>
            <a:r>
              <a:rPr sz="3600"/>
              <a:t>Уровень текста 5</a:t>
            </a:r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 — 3 шт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xmlns:p14="http://schemas.microsoft.com/office/powerpoint/2010/main"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Кавыч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xmlns:p14="http://schemas.microsoft.com/office/powerpoint/2010/main"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xmlns:p14="http://schemas.microsoft.com/office/powerpoint/2010/main"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xmlns:p14="http://schemas.microsoft.com/office/powerpoint/2010/main" spd="med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/>
            </a:pPr>
            <a:r>
              <a:rPr sz="8000"/>
              <a:t>Текст заголовка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/>
            </a:pPr>
            <a:r>
              <a:rPr sz="3600"/>
              <a:t>Уровень текста 1</a:t>
            </a:r>
          </a:p>
          <a:p>
            <a:pPr lvl="1">
              <a:defRPr sz="1800"/>
            </a:pPr>
            <a:r>
              <a:rPr sz="3600"/>
              <a:t>Уровень текста 2</a:t>
            </a:r>
          </a:p>
          <a:p>
            <a:pPr lvl="2">
              <a:defRPr sz="1800"/>
            </a:pPr>
            <a:r>
              <a:rPr sz="3600"/>
              <a:t>Уровень текста 3</a:t>
            </a:r>
          </a:p>
          <a:p>
            <a:pPr lvl="3">
              <a:defRPr sz="1800"/>
            </a:pPr>
            <a:r>
              <a:rPr sz="3600"/>
              <a:t>Уровень текста 4</a:t>
            </a:r>
          </a:p>
          <a:p>
            <a:pPr lvl="4">
              <a:defRPr sz="1800"/>
            </a:pPr>
            <a:r>
              <a:rPr sz="3600"/>
              <a:t>Уровень текста 5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xmlns:p14="http://schemas.microsoft.com/office/powerpoint/2010/main" spd="med"/>
  <p:txStyles>
    <p:titleStyle>
      <a:lvl1pPr algn="ctr" defTabSz="584200">
        <a:defRPr sz="8000">
          <a:latin typeface="+mn-lt"/>
          <a:ea typeface="+mn-ea"/>
          <a:cs typeface="+mn-cs"/>
          <a:sym typeface="Helvetica Light"/>
        </a:defRPr>
      </a:lvl1pPr>
      <a:lvl2pPr indent="228600" algn="ctr" defTabSz="584200">
        <a:defRPr sz="8000">
          <a:latin typeface="+mn-lt"/>
          <a:ea typeface="+mn-ea"/>
          <a:cs typeface="+mn-cs"/>
          <a:sym typeface="Helvetica Light"/>
        </a:defRPr>
      </a:lvl2pPr>
      <a:lvl3pPr indent="457200" algn="ctr" defTabSz="584200">
        <a:defRPr sz="8000">
          <a:latin typeface="+mn-lt"/>
          <a:ea typeface="+mn-ea"/>
          <a:cs typeface="+mn-cs"/>
          <a:sym typeface="Helvetica Light"/>
        </a:defRPr>
      </a:lvl3pPr>
      <a:lvl4pPr indent="685800" algn="ctr" defTabSz="584200">
        <a:defRPr sz="8000">
          <a:latin typeface="+mn-lt"/>
          <a:ea typeface="+mn-ea"/>
          <a:cs typeface="+mn-cs"/>
          <a:sym typeface="Helvetica Light"/>
        </a:defRPr>
      </a:lvl4pPr>
      <a:lvl5pPr indent="914400" algn="ctr" defTabSz="584200">
        <a:defRPr sz="8000">
          <a:latin typeface="+mn-lt"/>
          <a:ea typeface="+mn-ea"/>
          <a:cs typeface="+mn-cs"/>
          <a:sym typeface="Helvetica Light"/>
        </a:defRPr>
      </a:lvl5pPr>
      <a:lvl6pPr indent="1143000" algn="ctr" defTabSz="584200">
        <a:defRPr sz="8000">
          <a:latin typeface="+mn-lt"/>
          <a:ea typeface="+mn-ea"/>
          <a:cs typeface="+mn-cs"/>
          <a:sym typeface="Helvetica Light"/>
        </a:defRPr>
      </a:lvl6pPr>
      <a:lvl7pPr indent="1371600" algn="ctr" defTabSz="584200">
        <a:defRPr sz="8000">
          <a:latin typeface="+mn-lt"/>
          <a:ea typeface="+mn-ea"/>
          <a:cs typeface="+mn-cs"/>
          <a:sym typeface="Helvetica Light"/>
        </a:defRPr>
      </a:lvl7pPr>
      <a:lvl8pPr indent="1600200" algn="ctr" defTabSz="584200">
        <a:defRPr sz="8000">
          <a:latin typeface="+mn-lt"/>
          <a:ea typeface="+mn-ea"/>
          <a:cs typeface="+mn-cs"/>
          <a:sym typeface="Helvetica Light"/>
        </a:defRPr>
      </a:lvl8pPr>
      <a:lvl9pPr indent="1828800" algn="ctr" defTabSz="584200">
        <a:defRPr sz="8000">
          <a:latin typeface="+mn-lt"/>
          <a:ea typeface="+mn-ea"/>
          <a:cs typeface="+mn-cs"/>
          <a:sym typeface="Helvetica Light"/>
        </a:defRPr>
      </a:lvl9pPr>
    </p:titleStyle>
    <p:bodyStyle>
      <a:lvl1pPr marL="4445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1pPr>
      <a:lvl2pPr marL="8890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2pPr>
      <a:lvl3pPr marL="13335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3pPr>
      <a:lvl4pPr marL="17780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4pPr>
      <a:lvl5pPr marL="22225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5pPr>
      <a:lvl6pPr marL="26670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6pPr>
      <a:lvl7pPr marL="31115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7pPr>
      <a:lvl8pPr marL="35560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8pPr>
      <a:lvl9pPr marL="40005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9pPr>
    </p:bodyStyle>
    <p:otherStyle>
      <a:lvl1pPr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1pPr>
      <a:lvl2pPr indent="2286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2pPr>
      <a:lvl3pPr indent="4572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3pPr>
      <a:lvl4pPr indent="6858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4pPr>
      <a:lvl5pPr indent="9144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5pPr>
      <a:lvl6pPr indent="11430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6pPr>
      <a:lvl7pPr indent="13716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7pPr>
      <a:lvl8pPr indent="16002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8pPr>
      <a:lvl9pPr indent="18288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Relationship Id="rId8" Type="http://schemas.openxmlformats.org/officeDocument/2006/relationships/image" Target="../media/image11.png"/><Relationship Id="rId9" Type="http://schemas.openxmlformats.org/officeDocument/2006/relationships/image" Target="../media/image12.png"/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8.png"/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>
            <a:spLocks noGrp="1"/>
          </p:cNvSpPr>
          <p:nvPr>
            <p:ph type="title"/>
          </p:nvPr>
        </p:nvSpPr>
        <p:spPr>
          <a:xfrm>
            <a:off x="1563396" y="3144745"/>
            <a:ext cx="10464800" cy="3302000"/>
          </a:xfrm>
          <a:prstGeom prst="rect">
            <a:avLst/>
          </a:prstGeom>
        </p:spPr>
        <p:txBody>
          <a:bodyPr>
            <a:noAutofit/>
          </a:bodyPr>
          <a:lstStyle/>
          <a:p>
            <a:pPr defTabSz="379729">
              <a:defRPr sz="1800"/>
            </a:pPr>
            <a:r>
              <a:rPr lang="uk-UA" sz="4000" dirty="0"/>
              <a:t>ПРИМЕНЕНИЕ </a:t>
            </a:r>
            <a:r>
              <a:rPr lang="en-US" sz="4000" dirty="0"/>
              <a:t>VAR</a:t>
            </a:r>
            <a:r>
              <a:rPr lang="ru-RU" sz="4000" dirty="0"/>
              <a:t>-АНАЛИЗА ДЛЯ МОДЕЛИРОВАНИЯ ВЗАИМОСВЯЗЕЙ МЕЖДУ ФАКТОРАМИ ОПИСЫВАЮЩИМИ ТРУДОСПОСОБНОЕ НАСЕЛЕНИЕ СТРАНЫ</a:t>
            </a:r>
            <a:br>
              <a:rPr lang="ru-RU" sz="4000" dirty="0"/>
            </a:br>
            <a:endParaRPr sz="4000" dirty="0"/>
          </a:p>
        </p:txBody>
      </p:sp>
      <p:sp>
        <p:nvSpPr>
          <p:cNvPr id="2" name="TextBox 1"/>
          <p:cNvSpPr txBox="1"/>
          <p:nvPr/>
        </p:nvSpPr>
        <p:spPr>
          <a:xfrm>
            <a:off x="6413530" y="8567377"/>
            <a:ext cx="6324838" cy="12105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ru-RU" dirty="0">
                <a:solidFill>
                  <a:srgbClr val="000000"/>
                </a:solidFill>
              </a:rPr>
              <a:t>в</a:t>
            </a:r>
            <a:r>
              <a:rPr lang="ru-RU" dirty="0" smtClean="0">
                <a:solidFill>
                  <a:srgbClr val="000000"/>
                </a:solidFill>
              </a:rPr>
              <a:t>ыполнила студентка 4 курса </a:t>
            </a:r>
            <a:endParaRPr lang="ru-RU" dirty="0">
              <a:solidFill>
                <a:srgbClr val="000000"/>
              </a:solidFill>
            </a:endParaRPr>
          </a:p>
          <a:p>
            <a:pPr marL="0" marR="0" indent="0" algn="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solidFill>
                  <a:srgbClr val="000000"/>
                </a:solidFill>
              </a:rPr>
              <a:t>Заруба Евгения</a:t>
            </a:r>
            <a:endParaRPr kumimoji="0" lang="ru-RU" sz="36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pic>
        <p:nvPicPr>
          <p:cNvPr id="3" name="Изображение 2" descr="20141101174607!Logo_KhNU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635" y="396855"/>
            <a:ext cx="1801368" cy="1801368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>
            <a:spLocks noGrp="1"/>
          </p:cNvSpPr>
          <p:nvPr>
            <p:ph type="title"/>
          </p:nvPr>
        </p:nvSpPr>
        <p:spPr>
          <a:xfrm>
            <a:off x="952500" y="444500"/>
            <a:ext cx="11099800" cy="1394787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8000"/>
              <a:t>Исходные данные</a:t>
            </a:r>
          </a:p>
        </p:txBody>
      </p:sp>
      <p:pic>
        <p:nvPicPr>
          <p:cNvPr id="35" name="pasted-image.pd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99312" y="2008670"/>
            <a:ext cx="6081718" cy="7488860"/>
          </a:xfrm>
          <a:prstGeom prst="rect">
            <a:avLst/>
          </a:prstGeom>
          <a:ln w="12700">
            <a:miter lim="400000"/>
          </a:ln>
        </p:spPr>
      </p:pic>
      <p:pic>
        <p:nvPicPr>
          <p:cNvPr id="36" name="pasted-image.pdf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287494" y="1941984"/>
            <a:ext cx="5115780" cy="762223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title"/>
          </p:nvPr>
        </p:nvSpPr>
        <p:spPr>
          <a:xfrm>
            <a:off x="952500" y="20707"/>
            <a:ext cx="11099800" cy="1425061"/>
          </a:xfrm>
          <a:prstGeom prst="rect">
            <a:avLst/>
          </a:prstGeom>
        </p:spPr>
        <p:txBody>
          <a:bodyPr/>
          <a:lstStyle>
            <a:lvl1pPr defTabSz="479044">
              <a:defRPr sz="6560"/>
            </a:lvl1pPr>
          </a:lstStyle>
          <a:p>
            <a:pPr lvl="0">
              <a:defRPr sz="1800"/>
            </a:pPr>
            <a:r>
              <a:rPr sz="6560"/>
              <a:t>Проверим значения уровней</a:t>
            </a:r>
          </a:p>
        </p:txBody>
      </p:sp>
      <p:pic>
        <p:nvPicPr>
          <p:cNvPr id="39" name="pasted-image.pd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89794" y="2368642"/>
            <a:ext cx="3377126" cy="1546706"/>
          </a:xfrm>
          <a:prstGeom prst="rect">
            <a:avLst/>
          </a:prstGeom>
          <a:ln w="12700">
            <a:miter lim="400000"/>
          </a:ln>
        </p:spPr>
      </p:pic>
      <p:pic>
        <p:nvPicPr>
          <p:cNvPr id="40" name="pasted-image.pdf"/>
          <p:cNvPicPr/>
          <p:nvPr/>
        </p:nvPicPr>
        <p:blipFill>
          <a:blip r:embed="rId3">
            <a:extLst/>
          </a:blip>
          <a:srcRect t="1599" r="5468" b="1599"/>
          <a:stretch>
            <a:fillRect/>
          </a:stretch>
        </p:blipFill>
        <p:spPr>
          <a:xfrm>
            <a:off x="614383" y="4353893"/>
            <a:ext cx="3205182" cy="1334669"/>
          </a:xfrm>
          <a:prstGeom prst="rect">
            <a:avLst/>
          </a:prstGeom>
          <a:ln w="12700">
            <a:miter lim="400000"/>
          </a:ln>
        </p:spPr>
      </p:pic>
      <p:pic>
        <p:nvPicPr>
          <p:cNvPr id="41" name="pasted-image.pdf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859608" y="2234279"/>
            <a:ext cx="3234120" cy="1425061"/>
          </a:xfrm>
          <a:prstGeom prst="rect">
            <a:avLst/>
          </a:prstGeom>
          <a:ln w="12700">
            <a:miter lim="400000"/>
          </a:ln>
        </p:spPr>
      </p:pic>
      <p:sp>
        <p:nvSpPr>
          <p:cNvPr id="42" name="Shape 42"/>
          <p:cNvSpPr/>
          <p:nvPr/>
        </p:nvSpPr>
        <p:spPr>
          <a:xfrm>
            <a:off x="1335939" y="1897431"/>
            <a:ext cx="1884835" cy="317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lnSpc>
                <a:spcPct val="115000"/>
              </a:lnSpc>
              <a:spcBef>
                <a:spcPts val="1000"/>
              </a:spcBef>
              <a:defRPr sz="14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/>
            </a:pPr>
            <a:r>
              <a:rPr sz="1400"/>
              <a:t>Уровни безработицы</a:t>
            </a:r>
          </a:p>
        </p:txBody>
      </p:sp>
      <p:sp>
        <p:nvSpPr>
          <p:cNvPr id="43" name="Shape 43"/>
          <p:cNvSpPr/>
          <p:nvPr/>
        </p:nvSpPr>
        <p:spPr>
          <a:xfrm>
            <a:off x="1002374" y="3991046"/>
            <a:ext cx="2027780" cy="7480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indent="449580" algn="just" defTabSz="457200">
              <a:lnSpc>
                <a:spcPct val="150000"/>
              </a:lnSpc>
              <a:spcBef>
                <a:spcPts val="1000"/>
              </a:spcBef>
              <a:defRPr sz="14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/>
            </a:pPr>
            <a:r>
              <a:rPr sz="1400"/>
              <a:t>Первые разницы</a:t>
            </a:r>
            <a:endParaRPr sz="1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" name="Shape 44"/>
          <p:cNvSpPr/>
          <p:nvPr/>
        </p:nvSpPr>
        <p:spPr>
          <a:xfrm>
            <a:off x="5753093" y="1876974"/>
            <a:ext cx="1145680" cy="317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lnSpc>
                <a:spcPct val="115000"/>
              </a:lnSpc>
              <a:spcBef>
                <a:spcPts val="1000"/>
              </a:spcBef>
              <a:defRPr sz="14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/>
            </a:pPr>
            <a:r>
              <a:rPr sz="1400"/>
              <a:t>Уровни ВВП</a:t>
            </a:r>
          </a:p>
        </p:txBody>
      </p:sp>
      <p:pic>
        <p:nvPicPr>
          <p:cNvPr id="45" name="pasted-image.pdf"/>
          <p:cNvPicPr/>
          <p:nvPr/>
        </p:nvPicPr>
        <p:blipFill>
          <a:blip r:embed="rId5">
            <a:extLst/>
          </a:blip>
          <a:srcRect t="2650" r="6856" b="2650"/>
          <a:stretch>
            <a:fillRect/>
          </a:stretch>
        </p:blipFill>
        <p:spPr>
          <a:xfrm>
            <a:off x="4738792" y="4216753"/>
            <a:ext cx="3228194" cy="1446206"/>
          </a:xfrm>
          <a:prstGeom prst="rect">
            <a:avLst/>
          </a:prstGeom>
          <a:ln w="12700">
            <a:miter lim="400000"/>
          </a:ln>
        </p:spPr>
      </p:pic>
      <p:sp>
        <p:nvSpPr>
          <p:cNvPr id="46" name="Shape 46"/>
          <p:cNvSpPr/>
          <p:nvPr/>
        </p:nvSpPr>
        <p:spPr>
          <a:xfrm>
            <a:off x="5154074" y="3812023"/>
            <a:ext cx="2027780" cy="7480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indent="449580" algn="just" defTabSz="457200">
              <a:lnSpc>
                <a:spcPct val="150000"/>
              </a:lnSpc>
              <a:spcBef>
                <a:spcPts val="1000"/>
              </a:spcBef>
              <a:defRPr sz="14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/>
            </a:pPr>
            <a:r>
              <a:rPr sz="1400"/>
              <a:t>Первые разницы</a:t>
            </a:r>
            <a:endParaRPr sz="1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7" name="pasted-image.pdf"/>
          <p:cNvPicPr/>
          <p:nvPr/>
        </p:nvPicPr>
        <p:blipFill>
          <a:blip r:embed="rId6">
            <a:extLst/>
          </a:blip>
          <a:srcRect t="10731"/>
          <a:stretch>
            <a:fillRect/>
          </a:stretch>
        </p:blipFill>
        <p:spPr>
          <a:xfrm>
            <a:off x="4673543" y="6343657"/>
            <a:ext cx="3304709" cy="1380718"/>
          </a:xfrm>
          <a:prstGeom prst="rect">
            <a:avLst/>
          </a:prstGeom>
          <a:ln w="12700">
            <a:miter lim="400000"/>
          </a:ln>
        </p:spPr>
      </p:pic>
      <p:sp>
        <p:nvSpPr>
          <p:cNvPr id="48" name="Shape 48"/>
          <p:cNvSpPr/>
          <p:nvPr/>
        </p:nvSpPr>
        <p:spPr>
          <a:xfrm>
            <a:off x="5154074" y="5711270"/>
            <a:ext cx="2009461" cy="7480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indent="449580" algn="just" defTabSz="457200">
              <a:lnSpc>
                <a:spcPct val="150000"/>
              </a:lnSpc>
              <a:spcBef>
                <a:spcPts val="1000"/>
              </a:spcBef>
              <a:defRPr sz="14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/>
            </a:pPr>
            <a:r>
              <a:rPr sz="1400"/>
              <a:t>Вторые разницы</a:t>
            </a:r>
            <a:endParaRPr sz="1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9" name="pasted-image.pdf"/>
          <p:cNvPicPr/>
          <p:nvPr/>
        </p:nvPicPr>
        <p:blipFill>
          <a:blip r:embed="rId7">
            <a:extLst/>
          </a:blip>
          <a:srcRect l="2132" t="2132" r="2132" b="2132"/>
          <a:stretch>
            <a:fillRect/>
          </a:stretch>
        </p:blipFill>
        <p:spPr>
          <a:xfrm>
            <a:off x="8899441" y="2177815"/>
            <a:ext cx="3304305" cy="1446207"/>
          </a:xfrm>
          <a:prstGeom prst="rect">
            <a:avLst/>
          </a:prstGeom>
          <a:ln w="12700">
            <a:miter lim="400000"/>
          </a:ln>
        </p:spPr>
      </p:pic>
      <p:sp>
        <p:nvSpPr>
          <p:cNvPr id="50" name="Shape 50"/>
          <p:cNvSpPr/>
          <p:nvPr/>
        </p:nvSpPr>
        <p:spPr>
          <a:xfrm>
            <a:off x="10042955" y="1831550"/>
            <a:ext cx="1017278" cy="317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lnSpc>
                <a:spcPct val="115000"/>
              </a:lnSpc>
              <a:spcBef>
                <a:spcPts val="1000"/>
              </a:spcBef>
              <a:defRPr sz="14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/>
            </a:pPr>
            <a:r>
              <a:rPr sz="1400"/>
              <a:t>Уровни з/п</a:t>
            </a:r>
          </a:p>
        </p:txBody>
      </p:sp>
      <p:pic>
        <p:nvPicPr>
          <p:cNvPr id="51" name="pasted-image.pdf"/>
          <p:cNvPicPr/>
          <p:nvPr/>
        </p:nvPicPr>
        <p:blipFill>
          <a:blip r:embed="rId8">
            <a:extLst/>
          </a:blip>
          <a:srcRect l="153" t="7215" r="5602"/>
          <a:stretch>
            <a:fillRect/>
          </a:stretch>
        </p:blipFill>
        <p:spPr>
          <a:xfrm>
            <a:off x="8947656" y="4099203"/>
            <a:ext cx="3315827" cy="1402995"/>
          </a:xfrm>
          <a:prstGeom prst="rect">
            <a:avLst/>
          </a:prstGeom>
          <a:ln w="12700">
            <a:miter lim="400000"/>
          </a:ln>
        </p:spPr>
      </p:pic>
      <p:sp>
        <p:nvSpPr>
          <p:cNvPr id="52" name="Shape 52"/>
          <p:cNvSpPr/>
          <p:nvPr/>
        </p:nvSpPr>
        <p:spPr>
          <a:xfrm>
            <a:off x="9367155" y="3751289"/>
            <a:ext cx="2027779" cy="7480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indent="449580" algn="just" defTabSz="457200">
              <a:lnSpc>
                <a:spcPct val="150000"/>
              </a:lnSpc>
              <a:spcBef>
                <a:spcPts val="1000"/>
              </a:spcBef>
              <a:defRPr sz="14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/>
            </a:pPr>
            <a:r>
              <a:rPr sz="1400"/>
              <a:t>Первые разницы</a:t>
            </a:r>
            <a:endParaRPr sz="1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3" name="pasted-image.pdf"/>
          <p:cNvPicPr/>
          <p:nvPr/>
        </p:nvPicPr>
        <p:blipFill>
          <a:blip r:embed="rId9">
            <a:extLst/>
          </a:blip>
          <a:srcRect l="1599" t="1599" r="1599" b="1599"/>
          <a:stretch>
            <a:fillRect/>
          </a:stretch>
        </p:blipFill>
        <p:spPr>
          <a:xfrm>
            <a:off x="8899240" y="6101624"/>
            <a:ext cx="3304709" cy="1465726"/>
          </a:xfrm>
          <a:prstGeom prst="rect">
            <a:avLst/>
          </a:prstGeom>
          <a:ln w="12700">
            <a:miter lim="400000"/>
          </a:ln>
        </p:spPr>
      </p:pic>
      <p:sp>
        <p:nvSpPr>
          <p:cNvPr id="54" name="Shape 54"/>
          <p:cNvSpPr/>
          <p:nvPr/>
        </p:nvSpPr>
        <p:spPr>
          <a:xfrm>
            <a:off x="9546863" y="5665846"/>
            <a:ext cx="2009461" cy="7480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indent="449580" algn="just" defTabSz="457200">
              <a:lnSpc>
                <a:spcPct val="150000"/>
              </a:lnSpc>
              <a:spcBef>
                <a:spcPts val="1000"/>
              </a:spcBef>
              <a:defRPr sz="14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/>
            </a:pPr>
            <a:r>
              <a:rPr sz="1400"/>
              <a:t>Вторые разницы</a:t>
            </a:r>
            <a:endParaRPr sz="1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 xmlns:p14="http://schemas.microsoft.com/office/powerpoint/2010/main"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xfrm>
            <a:off x="952500" y="82562"/>
            <a:ext cx="11099800" cy="2159001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8000"/>
              <a:t>Переход к разностям</a:t>
            </a:r>
          </a:p>
        </p:txBody>
      </p:sp>
      <p:pic>
        <p:nvPicPr>
          <p:cNvPr id="57" name="pasted-image.pdf"/>
          <p:cNvPicPr/>
          <p:nvPr/>
        </p:nvPicPr>
        <p:blipFill rotWithShape="1">
          <a:blip r:embed="rId2">
            <a:extLst/>
          </a:blip>
          <a:srcRect l="3548" t="6649" b="7577"/>
          <a:stretch/>
        </p:blipFill>
        <p:spPr>
          <a:xfrm>
            <a:off x="3809856" y="2241563"/>
            <a:ext cx="5117463" cy="723522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90727">
              <a:defRPr sz="6719"/>
            </a:lvl1pPr>
          </a:lstStyle>
          <a:p>
            <a:pPr lvl="0">
              <a:defRPr sz="1800"/>
            </a:pPr>
            <a:r>
              <a:rPr sz="6719"/>
              <a:t>Проверка причинности по Гренджеру</a:t>
            </a:r>
          </a:p>
        </p:txBody>
      </p:sp>
      <p:pic>
        <p:nvPicPr>
          <p:cNvPr id="60" name="pasted-image.pd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111524" y="3948848"/>
            <a:ext cx="6984200" cy="36085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>
            <a:spLocks noGrp="1"/>
          </p:cNvSpPr>
          <p:nvPr>
            <p:ph type="title"/>
          </p:nvPr>
        </p:nvSpPr>
        <p:spPr>
          <a:xfrm>
            <a:off x="1325553" y="7484691"/>
            <a:ext cx="6375401" cy="2159001"/>
          </a:xfrm>
          <a:prstGeom prst="rect">
            <a:avLst/>
          </a:prstGeom>
        </p:spPr>
        <p:txBody>
          <a:bodyPr/>
          <a:lstStyle>
            <a:lvl1pPr defTabSz="373887">
              <a:defRPr sz="5119"/>
            </a:lvl1pPr>
          </a:lstStyle>
          <a:p>
            <a:pPr lvl="0">
              <a:defRPr sz="1800"/>
            </a:pPr>
            <a:r>
              <a:rPr sz="5119"/>
              <a:t>Исследуем модели с различными лагами </a:t>
            </a:r>
          </a:p>
        </p:txBody>
      </p:sp>
      <p:pic>
        <p:nvPicPr>
          <p:cNvPr id="63" name="pasted-image.pd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08932" y="0"/>
            <a:ext cx="4571042" cy="7131216"/>
          </a:xfrm>
          <a:prstGeom prst="rect">
            <a:avLst/>
          </a:prstGeom>
          <a:ln w="12700">
            <a:miter lim="400000"/>
          </a:ln>
        </p:spPr>
      </p:pic>
      <p:pic>
        <p:nvPicPr>
          <p:cNvPr id="64" name="pasted-image.pdf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752034" y="0"/>
            <a:ext cx="4366842" cy="7868095"/>
          </a:xfrm>
          <a:prstGeom prst="rect">
            <a:avLst/>
          </a:prstGeom>
          <a:ln w="12700">
            <a:miter lim="400000"/>
          </a:ln>
        </p:spPr>
      </p:pic>
      <p:pic>
        <p:nvPicPr>
          <p:cNvPr id="66" name="pasted-image.pdf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744466" y="7868095"/>
            <a:ext cx="3823624" cy="1707341"/>
          </a:xfrm>
          <a:prstGeom prst="rect">
            <a:avLst/>
          </a:prstGeom>
          <a:ln w="12700">
            <a:miter lim="400000"/>
          </a:ln>
        </p:spPr>
      </p:pic>
      <p:pic>
        <p:nvPicPr>
          <p:cNvPr id="65" name="pasted-image.pdf"/>
          <p:cNvPicPr/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8744466" y="73"/>
            <a:ext cx="4019676" cy="786802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>
            <a:spLocks noGrp="1"/>
          </p:cNvSpPr>
          <p:nvPr>
            <p:ph type="title"/>
          </p:nvPr>
        </p:nvSpPr>
        <p:spPr>
          <a:xfrm>
            <a:off x="1079500" y="342900"/>
            <a:ext cx="10464800" cy="1790700"/>
          </a:xfrm>
          <a:prstGeom prst="rect">
            <a:avLst/>
          </a:prstGeom>
        </p:spPr>
        <p:txBody>
          <a:bodyPr/>
          <a:lstStyle>
            <a:lvl1pPr defTabSz="420624">
              <a:defRPr sz="5760"/>
            </a:lvl1pPr>
          </a:lstStyle>
          <a:p>
            <a:pPr lvl="0">
              <a:defRPr sz="1800"/>
            </a:pPr>
            <a:r>
              <a:rPr sz="5760"/>
              <a:t>Функции импульсных откликов</a:t>
            </a:r>
          </a:p>
        </p:txBody>
      </p:sp>
      <p:pic>
        <p:nvPicPr>
          <p:cNvPr id="69" name="pasted-image.pd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308511" y="2343150"/>
            <a:ext cx="8759262" cy="694003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>
            <a:spLocks noGrp="1"/>
          </p:cNvSpPr>
          <p:nvPr>
            <p:ph type="title"/>
          </p:nvPr>
        </p:nvSpPr>
        <p:spPr>
          <a:xfrm>
            <a:off x="1841500" y="419100"/>
            <a:ext cx="10464800" cy="1790700"/>
          </a:xfrm>
          <a:prstGeom prst="rect">
            <a:avLst/>
          </a:prstGeom>
        </p:spPr>
        <p:txBody>
          <a:bodyPr/>
          <a:lstStyle>
            <a:lvl1pPr defTabSz="397256">
              <a:defRPr sz="5440"/>
            </a:lvl1pPr>
          </a:lstStyle>
          <a:p>
            <a:pPr lvl="0">
              <a:defRPr sz="1800"/>
            </a:pPr>
            <a:r>
              <a:rPr sz="5440"/>
              <a:t>График декомпозиции дисперсий</a:t>
            </a:r>
          </a:p>
        </p:txBody>
      </p:sp>
      <p:pic>
        <p:nvPicPr>
          <p:cNvPr id="72" name="pasted-image.pd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415487" y="2203450"/>
            <a:ext cx="8665568" cy="722375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8000"/>
              <a:t>Спасибо за внимание!</a:t>
            </a:r>
          </a:p>
        </p:txBody>
      </p:sp>
    </p:spTree>
  </p:cSld>
  <p:clrMapOvr>
    <a:masterClrMapping/>
  </p:clrMapOvr>
  <p:transition xmlns:p14="http://schemas.microsoft.com/office/powerpoint/2010/main"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64</Words>
  <Application>Microsoft Macintosh PowerPoint</Application>
  <PresentationFormat>Другой</PresentationFormat>
  <Paragraphs>19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White</vt:lpstr>
      <vt:lpstr>ПРИМЕНЕНИЕ VAR-АНАЛИЗА ДЛЯ МОДЕЛИРОВАНИЯ ВЗАИМОСВЯЗЕЙ МЕЖДУ ФАКТОРАМИ ОПИСЫВАЮЩИМИ ТРУДОСПОСОБНОЕ НАСЕЛЕНИЕ СТРАНЫ </vt:lpstr>
      <vt:lpstr>Исходные данные</vt:lpstr>
      <vt:lpstr>Проверим значения уровней</vt:lpstr>
      <vt:lpstr>Переход к разностям</vt:lpstr>
      <vt:lpstr>Проверка причинности по Гренджеру</vt:lpstr>
      <vt:lpstr>Исследуем модели с различными лагами </vt:lpstr>
      <vt:lpstr>Функции импульсных откликов</vt:lpstr>
      <vt:lpstr>График декомпозиции дисперсий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Применение VAR-анализа для выявления взаимосвязей между факторами формирования трудовых ресурсов</dc:title>
  <cp:lastModifiedBy>Евгения Заруба</cp:lastModifiedBy>
  <cp:revision>2</cp:revision>
  <dcterms:modified xsi:type="dcterms:W3CDTF">2015-02-23T19:33:09Z</dcterms:modified>
</cp:coreProperties>
</file>