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&#1052;&#1072;&#1096;&#1072;\AppData\Local\Temp\Rar$DI00.138\zb_rosl_13xl.xls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xMode val="edge"/>
          <c:yMode val="edge"/>
          <c:x val="7.1839457567804021E-2"/>
          <c:y val="3.0092592592592591E-2"/>
          <c:w val="0.57520953630796157"/>
          <c:h val="0.85648148148148151"/>
        </c:manualLayout>
      </c:layout>
      <c:pieChart>
        <c:varyColors val="1"/>
        <c:ser>
          <c:idx val="0"/>
          <c:order val="0"/>
          <c:tx>
            <c:v>Ряд1</c:v>
          </c:tx>
          <c:spPr>
            <a:pattFill prst="pct5">
              <a:fgClr>
                <a:srgbClr val="4F81BD"/>
              </a:fgClr>
              <a:bgClr>
                <a:sysClr val="window" lastClr="FFFFFF"/>
              </a:bgClr>
            </a:pattFill>
            <a:ln>
              <a:solidFill>
                <a:srgbClr val="4F81BD"/>
              </a:solidFill>
            </a:ln>
            <a:effectLst>
              <a:outerShdw blurRad="50800" dist="38100" dir="5400000" algn="t" rotWithShape="0">
                <a:srgbClr val="F79646">
                  <a:lumMod val="20000"/>
                  <a:lumOff val="80000"/>
                  <a:alpha val="40000"/>
                </a:srgbClr>
              </a:outerShdw>
            </a:effectLst>
          </c:spPr>
          <c:dPt>
            <c:idx val="0"/>
            <c:bubble3D val="0"/>
            <c:spPr>
              <a:gradFill flip="none" rotWithShape="1">
                <a:gsLst>
                  <a:gs pos="0">
                    <a:srgbClr val="4F81BD">
                      <a:tint val="66000"/>
                      <a:satMod val="160000"/>
                    </a:srgbClr>
                  </a:gs>
                  <a:gs pos="92000">
                    <a:srgbClr val="4F81BD">
                      <a:tint val="44500"/>
                      <a:satMod val="160000"/>
                      <a:lumMod val="30000"/>
                      <a:lumOff val="70000"/>
                    </a:srgb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solidFill>
                  <a:srgbClr val="4F81BD"/>
                </a:solidFill>
              </a:ln>
              <a:effectLst>
                <a:outerShdw blurRad="50800" dist="38100" dir="5400000" algn="t" rotWithShape="0">
                  <a:srgbClr val="F79646">
                    <a:lumMod val="20000"/>
                    <a:lumOff val="80000"/>
                    <a:alpha val="40000"/>
                  </a:srgbClr>
                </a:outerShdw>
              </a:effectLst>
            </c:spPr>
          </c:dPt>
          <c:dPt>
            <c:idx val="1"/>
            <c:bubble3D val="0"/>
            <c:spPr>
              <a:pattFill prst="lgGrid">
                <a:fgClr>
                  <a:srgbClr val="C0504D">
                    <a:lumMod val="60000"/>
                    <a:lumOff val="40000"/>
                  </a:srgbClr>
                </a:fgClr>
                <a:bgClr>
                  <a:sysClr val="window" lastClr="FFFFFF"/>
                </a:bgClr>
              </a:pattFill>
              <a:ln>
                <a:solidFill>
                  <a:srgbClr val="4F81BD"/>
                </a:solidFill>
              </a:ln>
              <a:effectLst>
                <a:outerShdw blurRad="50800" dist="38100" dir="5400000" algn="t" rotWithShape="0">
                  <a:srgbClr val="F79646">
                    <a:lumMod val="20000"/>
                    <a:lumOff val="80000"/>
                    <a:alpha val="40000"/>
                  </a:srgbClr>
                </a:outerShdw>
              </a:effectLst>
            </c:spPr>
          </c:dPt>
          <c:dPt>
            <c:idx val="2"/>
            <c:bubble3D val="0"/>
            <c:spPr>
              <a:pattFill prst="wdDnDiag">
                <a:fgClr>
                  <a:srgbClr val="4BACC6">
                    <a:lumMod val="40000"/>
                    <a:lumOff val="60000"/>
                  </a:srgbClr>
                </a:fgClr>
                <a:bgClr>
                  <a:sysClr val="window" lastClr="FFFFFF"/>
                </a:bgClr>
              </a:pattFill>
              <a:ln>
                <a:solidFill>
                  <a:srgbClr val="4F81BD"/>
                </a:solidFill>
              </a:ln>
              <a:effectLst>
                <a:outerShdw blurRad="50800" dist="38100" dir="5400000" algn="t" rotWithShape="0">
                  <a:srgbClr val="F79646">
                    <a:lumMod val="20000"/>
                    <a:lumOff val="80000"/>
                    <a:alpha val="40000"/>
                  </a:srgbClr>
                </a:outerShdw>
              </a:effectLst>
            </c:spPr>
          </c:dPt>
          <c:dPt>
            <c:idx val="3"/>
            <c:bubble3D val="0"/>
          </c:dPt>
          <c:dLbls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lang="uk-UA" sz="1000" b="0" i="0" u="none" strike="noStrike" kern="1200" baseline="0">
                    <a:solidFill>
                      <a:srgbClr val="000000"/>
                    </a:solidFill>
                    <a:latin typeface="Times New Roman" pitchFamily="18"/>
                    <a:cs typeface="Times New Roman" pitchFamily="18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Lit>
              <c:ptCount val="4"/>
              <c:pt idx="0">
                <c:v>Зернові та зернобобові культури,%</c:v>
              </c:pt>
              <c:pt idx="1">
                <c:v>Технічні культури,%</c:v>
              </c:pt>
              <c:pt idx="2">
                <c:v>Кормові культури,%</c:v>
              </c:pt>
              <c:pt idx="3">
                <c:v>Картопля та баштанні культури,%</c:v>
              </c:pt>
            </c:strLit>
          </c:cat>
          <c:val>
            <c:numLit>
              <c:formatCode>General</c:formatCode>
              <c:ptCount val="4"/>
              <c:pt idx="0">
                <c:v>58</c:v>
              </c:pt>
              <c:pt idx="1">
                <c:v>26</c:v>
              </c:pt>
              <c:pt idx="2">
                <c:v>9</c:v>
              </c:pt>
              <c:pt idx="3">
                <c:v>7</c:v>
              </c:pt>
            </c:numLit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23"/>
      </c:pieChart>
      <c:spPr>
        <a:noFill/>
        <a:ln>
          <a:noFill/>
        </a:ln>
      </c:spPr>
    </c:plotArea>
    <c:legend>
      <c:legendPos val="r"/>
      <c:layout/>
      <c:overlay val="0"/>
      <c:spPr>
        <a:noFill/>
        <a:ln>
          <a:noFill/>
        </a:ln>
      </c:spPr>
      <c:txPr>
        <a:bodyPr lIns="0" tIns="0" rIns="0" bIns="0"/>
        <a:lstStyle/>
        <a:p>
          <a:pPr marL="0" marR="0" indent="0" defTabSz="914400" fontAlgn="auto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tabLst/>
            <a:defRPr lang="uk-UA" sz="1000" b="0" i="0" u="none" strike="noStrike" kern="1200" baseline="0">
              <a:solidFill>
                <a:srgbClr val="000000"/>
              </a:solidFill>
              <a:latin typeface="Times New Roman" pitchFamily="18"/>
              <a:cs typeface="Times New Roman" pitchFamily="18"/>
            </a:defRPr>
          </a:pPr>
          <a:endParaRPr lang="uk-UA"/>
        </a:p>
      </c:txPr>
    </c:legend>
    <c:plotVisOnly val="1"/>
    <c:dispBlanksAs val="gap"/>
    <c:showDLblsOverMax val="0"/>
  </c:chart>
  <c:spPr>
    <a:solidFill>
      <a:srgbClr val="FFFFFF"/>
    </a:solidFill>
    <a:ln w="9528">
      <a:solidFill>
        <a:srgbClr val="868686"/>
      </a:solidFill>
      <a:prstDash val="solid"/>
      <a:round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uk-UA" sz="1000" b="0" i="0" u="none" strike="noStrike" kern="1200" baseline="0">
          <a:solidFill>
            <a:srgbClr val="000000"/>
          </a:solidFill>
          <a:latin typeface="Times New Roman" pitchFamily="18"/>
          <a:cs typeface="Times New Roman" pitchFamily="18"/>
        </a:defRPr>
      </a:pPr>
      <a:endParaRPr lang="uk-UA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'25.Вал.Зб'!$B$6</c:f>
              <c:strCache>
                <c:ptCount val="1"/>
                <c:pt idx="0">
                  <c:v>Зернові та зернобобові культури </c:v>
                </c:pt>
              </c:strCache>
            </c:strRef>
          </c:tx>
          <c:spPr>
            <a:ln>
              <a:prstDash val="sysDot"/>
            </a:ln>
          </c:spPr>
          <c:marker>
            <c:symbol val="none"/>
          </c:marker>
          <c:dPt>
            <c:idx val="0"/>
            <c:bubble3D val="0"/>
          </c:dPt>
          <c:cat>
            <c:numRef>
              <c:f>'25.Вал.Зб'!$A$7:$A$18</c:f>
              <c:numCache>
                <c:formatCode>General</c:formatCode>
                <c:ptCount val="12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'25.Вал.Зб'!$B$7:$B$18</c:f>
              <c:numCache>
                <c:formatCode>0.0</c:formatCode>
                <c:ptCount val="12"/>
                <c:pt idx="0">
                  <c:v>51009</c:v>
                </c:pt>
                <c:pt idx="1">
                  <c:v>33929.800000000003</c:v>
                </c:pt>
                <c:pt idx="2">
                  <c:v>24459</c:v>
                </c:pt>
                <c:pt idx="3">
                  <c:v>38015.5</c:v>
                </c:pt>
                <c:pt idx="4">
                  <c:v>34258.300000000003</c:v>
                </c:pt>
                <c:pt idx="5">
                  <c:v>29294.9</c:v>
                </c:pt>
                <c:pt idx="6" formatCode="General">
                  <c:v>53290.1</c:v>
                </c:pt>
                <c:pt idx="7">
                  <c:v>46028.3</c:v>
                </c:pt>
                <c:pt idx="8">
                  <c:v>39270.9</c:v>
                </c:pt>
                <c:pt idx="9">
                  <c:v>56746.8</c:v>
                </c:pt>
                <c:pt idx="10">
                  <c:v>46216.2</c:v>
                </c:pt>
                <c:pt idx="11">
                  <c:v>63051.3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'25.Вал.Зб'!$C$6</c:f>
              <c:strCache>
                <c:ptCount val="1"/>
                <c:pt idx="0">
                  <c:v>Цукрові   буряки (фабричні) </c:v>
                </c:pt>
              </c:strCache>
            </c:strRef>
          </c:tx>
          <c:spPr>
            <a:ln>
              <a:prstDash val="dash"/>
            </a:ln>
          </c:spPr>
          <c:marker>
            <c:symbol val="none"/>
          </c:marker>
          <c:cat>
            <c:numRef>
              <c:f>'25.Вал.Зб'!$A$7:$A$18</c:f>
              <c:numCache>
                <c:formatCode>General</c:formatCode>
                <c:ptCount val="12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'25.Вал.Зб'!$C$7:$C$18</c:f>
              <c:numCache>
                <c:formatCode>General</c:formatCode>
                <c:ptCount val="12"/>
                <c:pt idx="0">
                  <c:v>44264.5</c:v>
                </c:pt>
                <c:pt idx="1">
                  <c:v>29650.400000000001</c:v>
                </c:pt>
                <c:pt idx="2">
                  <c:v>13198.8</c:v>
                </c:pt>
                <c:pt idx="3">
                  <c:v>15467.8</c:v>
                </c:pt>
                <c:pt idx="4">
                  <c:v>22420.7</c:v>
                </c:pt>
                <c:pt idx="5" formatCode="0.0">
                  <c:v>16977.7</c:v>
                </c:pt>
                <c:pt idx="6">
                  <c:v>13437.7</c:v>
                </c:pt>
                <c:pt idx="7">
                  <c:v>10067.5</c:v>
                </c:pt>
                <c:pt idx="8">
                  <c:v>13749.2</c:v>
                </c:pt>
                <c:pt idx="9">
                  <c:v>18740.5</c:v>
                </c:pt>
                <c:pt idx="10">
                  <c:v>18438.900000000001</c:v>
                </c:pt>
                <c:pt idx="11">
                  <c:v>10789.4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'25.Вал.Зб'!$D$6</c:f>
              <c:strCache>
                <c:ptCount val="1"/>
                <c:pt idx="0">
                  <c:v>Олійні культури </c:v>
                </c:pt>
              </c:strCache>
            </c:strRef>
          </c:tx>
          <c:marker>
            <c:symbol val="none"/>
          </c:marker>
          <c:cat>
            <c:numRef>
              <c:f>'25.Вал.Зб'!$A$7:$A$18</c:f>
              <c:numCache>
                <c:formatCode>General</c:formatCode>
                <c:ptCount val="12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'25.Вал.Зб'!$D$7:$D$18</c:f>
              <c:numCache>
                <c:formatCode>General</c:formatCode>
                <c:ptCount val="12"/>
                <c:pt idx="0">
                  <c:v>2814.2</c:v>
                </c:pt>
                <c:pt idx="1">
                  <c:v>2928.8</c:v>
                </c:pt>
                <c:pt idx="2" formatCode="0.0">
                  <c:v>3664</c:v>
                </c:pt>
                <c:pt idx="3">
                  <c:v>5678.9</c:v>
                </c:pt>
                <c:pt idx="4">
                  <c:v>6902.4</c:v>
                </c:pt>
                <c:pt idx="5" formatCode="0.0">
                  <c:v>5965.6</c:v>
                </c:pt>
                <c:pt idx="6">
                  <c:v>10271.6</c:v>
                </c:pt>
                <c:pt idx="7">
                  <c:v>9436.4</c:v>
                </c:pt>
                <c:pt idx="8" formatCode="0.0">
                  <c:v>10033</c:v>
                </c:pt>
                <c:pt idx="9" formatCode="0.0">
                  <c:v>12453.9</c:v>
                </c:pt>
                <c:pt idx="10" formatCode="0.0">
                  <c:v>12074.1</c:v>
                </c:pt>
                <c:pt idx="11" formatCode="0.0">
                  <c:v>16232.2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'25.Вал.Зб'!$E$6</c:f>
              <c:strCache>
                <c:ptCount val="1"/>
                <c:pt idx="0">
                  <c:v>Соняшник </c:v>
                </c:pt>
              </c:strCache>
            </c:strRef>
          </c:tx>
          <c:spPr>
            <a:ln>
              <a:prstDash val="dashDot"/>
            </a:ln>
          </c:spPr>
          <c:marker>
            <c:symbol val="none"/>
          </c:marker>
          <c:cat>
            <c:numRef>
              <c:f>'25.Вал.Зб'!$A$7:$A$18</c:f>
              <c:numCache>
                <c:formatCode>General</c:formatCode>
                <c:ptCount val="12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'25.Вал.Зб'!$E$7:$E$18</c:f>
              <c:numCache>
                <c:formatCode>0.0</c:formatCode>
                <c:ptCount val="12"/>
                <c:pt idx="0" formatCode="General">
                  <c:v>2570.8000000000002</c:v>
                </c:pt>
                <c:pt idx="1">
                  <c:v>2859.9</c:v>
                </c:pt>
                <c:pt idx="2">
                  <c:v>3457.4</c:v>
                </c:pt>
                <c:pt idx="3">
                  <c:v>4706.1000000000004</c:v>
                </c:pt>
                <c:pt idx="4">
                  <c:v>5324.3</c:v>
                </c:pt>
                <c:pt idx="5">
                  <c:v>4174.3999999999996</c:v>
                </c:pt>
                <c:pt idx="6">
                  <c:v>6526.2</c:v>
                </c:pt>
                <c:pt idx="7">
                  <c:v>6364</c:v>
                </c:pt>
                <c:pt idx="8" formatCode="General">
                  <c:v>6771.5</c:v>
                </c:pt>
                <c:pt idx="9" formatCode="General">
                  <c:v>8670.5</c:v>
                </c:pt>
                <c:pt idx="10" formatCode="General">
                  <c:v>8387.1</c:v>
                </c:pt>
                <c:pt idx="11" formatCode="General">
                  <c:v>11050.5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'25.Вал.Зб'!$F$6</c:f>
              <c:strCache>
                <c:ptCount val="1"/>
                <c:pt idx="0">
                  <c:v>Льон-довгунець </c:v>
                </c:pt>
              </c:strCache>
            </c:strRef>
          </c:tx>
          <c:marker>
            <c:symbol val="none"/>
          </c:marker>
          <c:cat>
            <c:numRef>
              <c:f>'25.Вал.Зб'!$A$7:$A$18</c:f>
              <c:numCache>
                <c:formatCode>General</c:formatCode>
                <c:ptCount val="12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'25.Вал.Зб'!$F$7:$F$18</c:f>
              <c:numCache>
                <c:formatCode>General</c:formatCode>
                <c:ptCount val="12"/>
                <c:pt idx="0">
                  <c:v>108.1</c:v>
                </c:pt>
                <c:pt idx="1">
                  <c:v>48.2</c:v>
                </c:pt>
                <c:pt idx="2">
                  <c:v>8.3000000000000007</c:v>
                </c:pt>
                <c:pt idx="3">
                  <c:v>12.7</c:v>
                </c:pt>
                <c:pt idx="4">
                  <c:v>5.3</c:v>
                </c:pt>
                <c:pt idx="5" formatCode="0.0">
                  <c:v>3.8</c:v>
                </c:pt>
                <c:pt idx="6" formatCode="0.0">
                  <c:v>3</c:v>
                </c:pt>
                <c:pt idx="7">
                  <c:v>1.2</c:v>
                </c:pt>
                <c:pt idx="8">
                  <c:v>0.4</c:v>
                </c:pt>
                <c:pt idx="9">
                  <c:v>0.8</c:v>
                </c:pt>
                <c:pt idx="10">
                  <c:v>1.8</c:v>
                </c:pt>
                <c:pt idx="11">
                  <c:v>1.1000000000000001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'25.Вал.Зб'!$G$6</c:f>
              <c:strCache>
                <c:ptCount val="1"/>
                <c:pt idx="0">
                  <c:v>Соя                          </c:v>
                </c:pt>
              </c:strCache>
            </c:strRef>
          </c:tx>
          <c:marker>
            <c:symbol val="none"/>
          </c:marker>
          <c:cat>
            <c:numRef>
              <c:f>'25.Вал.Зб'!$A$7:$A$18</c:f>
              <c:numCache>
                <c:formatCode>General</c:formatCode>
                <c:ptCount val="12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'25.Вал.Зб'!$G$7:$G$18</c:f>
              <c:numCache>
                <c:formatCode>0.0</c:formatCode>
                <c:ptCount val="12"/>
                <c:pt idx="0">
                  <c:v>99.3</c:v>
                </c:pt>
                <c:pt idx="1">
                  <c:v>22.3</c:v>
                </c:pt>
                <c:pt idx="2">
                  <c:v>64.400000000000006</c:v>
                </c:pt>
                <c:pt idx="3">
                  <c:v>612.6</c:v>
                </c:pt>
                <c:pt idx="4" formatCode="General">
                  <c:v>889.6</c:v>
                </c:pt>
                <c:pt idx="5">
                  <c:v>722.6</c:v>
                </c:pt>
                <c:pt idx="6">
                  <c:v>812.8</c:v>
                </c:pt>
                <c:pt idx="7">
                  <c:v>1043.5</c:v>
                </c:pt>
                <c:pt idx="8" formatCode="General">
                  <c:v>1680.2</c:v>
                </c:pt>
                <c:pt idx="9" formatCode="General">
                  <c:v>2264.4</c:v>
                </c:pt>
                <c:pt idx="10" formatCode="General">
                  <c:v>2410.1999999999998</c:v>
                </c:pt>
                <c:pt idx="11" formatCode="General">
                  <c:v>2774.3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'25.Вал.Зб'!$H$6</c:f>
              <c:strCache>
                <c:ptCount val="1"/>
                <c:pt idx="0">
                  <c:v>Ріпак </c:v>
                </c:pt>
              </c:strCache>
            </c:strRef>
          </c:tx>
          <c:spPr>
            <a:ln>
              <a:prstDash val="lgDashDotDot"/>
            </a:ln>
          </c:spPr>
          <c:marker>
            <c:symbol val="none"/>
          </c:marker>
          <c:cat>
            <c:numRef>
              <c:f>'25.Вал.Зб'!$A$7:$A$18</c:f>
              <c:numCache>
                <c:formatCode>General</c:formatCode>
                <c:ptCount val="12"/>
                <c:pt idx="0">
                  <c:v>1990</c:v>
                </c:pt>
                <c:pt idx="1">
                  <c:v>1995</c:v>
                </c:pt>
                <c:pt idx="2">
                  <c:v>2000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'25.Вал.Зб'!$H$7:$H$18</c:f>
              <c:numCache>
                <c:formatCode>0.0</c:formatCode>
                <c:ptCount val="12"/>
                <c:pt idx="0">
                  <c:v>130.19999999999999</c:v>
                </c:pt>
                <c:pt idx="1">
                  <c:v>39.799999999999997</c:v>
                </c:pt>
                <c:pt idx="2">
                  <c:v>131.80000000000001</c:v>
                </c:pt>
                <c:pt idx="3">
                  <c:v>284.8</c:v>
                </c:pt>
                <c:pt idx="4">
                  <c:v>605.70000000000005</c:v>
                </c:pt>
                <c:pt idx="5">
                  <c:v>1047.4000000000001</c:v>
                </c:pt>
                <c:pt idx="6">
                  <c:v>2872.8</c:v>
                </c:pt>
                <c:pt idx="7">
                  <c:v>1873.3</c:v>
                </c:pt>
                <c:pt idx="8" formatCode="General">
                  <c:v>1469.7</c:v>
                </c:pt>
                <c:pt idx="9" formatCode="General">
                  <c:v>1437.4</c:v>
                </c:pt>
                <c:pt idx="10" formatCode="General">
                  <c:v>1204.4000000000001</c:v>
                </c:pt>
                <c:pt idx="11" formatCode="General">
                  <c:v>2351.6999999999998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572992"/>
        <c:axId val="78132736"/>
      </c:lineChart>
      <c:catAx>
        <c:axId val="4157299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uk-UA"/>
                  <a:t>Рік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78132736"/>
        <c:crosses val="autoZero"/>
        <c:auto val="1"/>
        <c:lblAlgn val="ctr"/>
        <c:lblOffset val="100"/>
        <c:noMultiLvlLbl val="0"/>
      </c:catAx>
      <c:valAx>
        <c:axId val="7813273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uk-UA"/>
                  <a:t>Тис. т.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crossAx val="415729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6652184509000501"/>
          <c:y val="4.4082006261766817E-2"/>
          <c:w val="0.33347815490999499"/>
          <c:h val="0.87660886840928243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АНАЛІЗ ВИПУСКУ СІЛЬСЬКОГОСПОДАРСЬКОЇ ПРОДУКЦІЇ У РОЗР</a:t>
            </a:r>
            <a:r>
              <a:rPr lang="uk-UA" dirty="0"/>
              <a:t>ІЗІ ПРОВІДНИХ ВИДІВ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4365104"/>
            <a:ext cx="4176464" cy="2492896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uk-UA" dirty="0" err="1"/>
              <a:t>Суль</a:t>
            </a:r>
            <a:r>
              <a:rPr lang="uk-UA" dirty="0"/>
              <a:t> М. Ю., студентка 2 року </a:t>
            </a:r>
          </a:p>
          <a:p>
            <a:pPr algn="r"/>
            <a:r>
              <a:rPr lang="uk-UA" dirty="0"/>
              <a:t>навчання за ОКР магістр</a:t>
            </a:r>
          </a:p>
          <a:p>
            <a:pPr algn="r"/>
            <a:r>
              <a:rPr lang="uk-UA" dirty="0" err="1"/>
              <a:t>факультета</a:t>
            </a:r>
            <a:r>
              <a:rPr lang="uk-UA" dirty="0"/>
              <a:t> </a:t>
            </a:r>
            <a:r>
              <a:rPr lang="uk-UA" dirty="0" err="1"/>
              <a:t>економічной</a:t>
            </a:r>
            <a:r>
              <a:rPr lang="uk-UA" dirty="0"/>
              <a:t> інформатики</a:t>
            </a:r>
          </a:p>
          <a:p>
            <a:pPr algn="r"/>
            <a:r>
              <a:rPr lang="uk-UA" dirty="0"/>
              <a:t>ХНЕУ м.. С. </a:t>
            </a:r>
            <a:r>
              <a:rPr lang="uk-UA" dirty="0" err="1"/>
              <a:t>Кузнеца</a:t>
            </a:r>
            <a:r>
              <a:rPr lang="uk-UA" dirty="0"/>
              <a:t>,</a:t>
            </a:r>
          </a:p>
          <a:p>
            <a:pPr algn="r"/>
            <a:r>
              <a:rPr lang="uk-UA" dirty="0"/>
              <a:t>Україна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87798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Актуальність обраної теми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412776"/>
            <a:ext cx="7848872" cy="471338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dirty="0" smtClean="0"/>
              <a:t>	Сільське </a:t>
            </a:r>
            <a:r>
              <a:rPr lang="uk-UA" dirty="0"/>
              <a:t>господарство є однією з ключових галузей економіки України, на яку спирається ряд інших галузей (включаючи харчову, текстильну та переробну промисловість), а також має високий експортний потенціал, зважаючи на динамічне зростання цін на світових ринках. Протягом останніх років в Україні спостерігалася активний розвиток великих сільськогосподарських господарств, що призвело до витіснення з ринку більш дрібних гравців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37292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Посівні</a:t>
            </a:r>
            <a:r>
              <a:rPr lang="ru-RU" dirty="0"/>
              <a:t> </a:t>
            </a:r>
            <a:r>
              <a:rPr lang="ru-RU" dirty="0" err="1"/>
              <a:t>площі</a:t>
            </a:r>
            <a:r>
              <a:rPr lang="ru-RU" dirty="0"/>
              <a:t> на </a:t>
            </a:r>
            <a:r>
              <a:rPr lang="ru-RU" dirty="0" err="1"/>
              <a:t>території</a:t>
            </a:r>
            <a:r>
              <a:rPr lang="ru-RU" dirty="0"/>
              <a:t> </a:t>
            </a:r>
            <a:r>
              <a:rPr lang="ru-RU" dirty="0" err="1"/>
              <a:t>України</a:t>
            </a:r>
            <a:r>
              <a:rPr lang="ru-RU" dirty="0"/>
              <a:t> в 20014 р</a:t>
            </a:r>
            <a:endParaRPr lang="uk-UA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09009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Виробництво</a:t>
            </a:r>
            <a:r>
              <a:rPr lang="en-US" dirty="0"/>
              <a:t> </a:t>
            </a:r>
            <a:r>
              <a:rPr lang="en-US" dirty="0" err="1"/>
              <a:t>основних</a:t>
            </a:r>
            <a:r>
              <a:rPr lang="en-US" dirty="0"/>
              <a:t> </a:t>
            </a:r>
            <a:r>
              <a:rPr lang="en-US" dirty="0" err="1"/>
              <a:t>сільськогосподарських</a:t>
            </a:r>
            <a:r>
              <a:rPr lang="en-US" dirty="0"/>
              <a:t> </a:t>
            </a:r>
            <a:r>
              <a:rPr lang="en-US" dirty="0" err="1"/>
              <a:t>культур</a:t>
            </a:r>
            <a:endParaRPr lang="uk-UA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92571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</a:t>
            </a:r>
            <a:r>
              <a:rPr lang="ru-RU" dirty="0" smtClean="0"/>
              <a:t>рогноз  </a:t>
            </a:r>
            <a:r>
              <a:rPr lang="uk-UA" dirty="0"/>
              <a:t>сільськогосподарської продукції </a:t>
            </a:r>
            <a:endParaRPr lang="uk-UA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65534" y="1600200"/>
            <a:ext cx="6012932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244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Прогноз  </a:t>
            </a:r>
            <a:r>
              <a:rPr lang="uk-UA" dirty="0"/>
              <a:t>сільськогосподарської продукції </a:t>
            </a: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11760" y="1977230"/>
            <a:ext cx="3816424" cy="4476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70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Критерії якості моделі згладжування </a:t>
            </a:r>
            <a:endParaRPr lang="uk-UA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7704" y="2492896"/>
            <a:ext cx="5184576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788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Висновки</a:t>
            </a:r>
            <a:endParaRPr lang="uk-UA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268760"/>
                <a:ext cx="8892480" cy="5184576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0">
                  <a:buNone/>
                </a:pPr>
                <a:r>
                  <a:rPr lang="uk-UA" dirty="0" smtClean="0"/>
                  <a:t>	Для </a:t>
                </a:r>
                <a:r>
                  <a:rPr lang="uk-UA" dirty="0"/>
                  <a:t>зернових культур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/>
                      <m:t>m</m:t>
                    </m:r>
                    <m:r>
                      <a:rPr lang="ru-RU" i="1"/>
                      <m:t>.</m:t>
                    </m:r>
                    <m:r>
                      <m:rPr>
                        <m:sty m:val="p"/>
                      </m:rPr>
                      <a:rPr lang="en-US"/>
                      <m:t>a</m:t>
                    </m:r>
                    <m:r>
                      <a:rPr lang="ru-RU" i="1"/>
                      <m:t>.</m:t>
                    </m:r>
                    <m:r>
                      <m:rPr>
                        <m:sty m:val="p"/>
                      </m:rPr>
                      <a:rPr lang="en-US"/>
                      <m:t>p</m:t>
                    </m:r>
                    <m:r>
                      <a:rPr lang="ru-RU" i="1"/>
                      <m:t>.</m:t>
                    </m:r>
                    <m:r>
                      <m:rPr>
                        <m:sty m:val="p"/>
                      </m:rPr>
                      <a:rPr lang="en-US"/>
                      <m:t>e</m:t>
                    </m:r>
                  </m:oMath>
                </a14:m>
                <a:r>
                  <a:rPr lang="uk-UA" dirty="0"/>
                  <a:t> =2,75%. Значення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/>
                      <m:t>m</m:t>
                    </m:r>
                    <m:r>
                      <a:rPr lang="ru-RU" i="1"/>
                      <m:t>.</m:t>
                    </m:r>
                    <m:r>
                      <m:rPr>
                        <m:sty m:val="p"/>
                      </m:rPr>
                      <a:rPr lang="en-US"/>
                      <m:t>a</m:t>
                    </m:r>
                    <m:r>
                      <a:rPr lang="ru-RU" i="1"/>
                      <m:t>.</m:t>
                    </m:r>
                    <m:r>
                      <m:rPr>
                        <m:sty m:val="p"/>
                      </m:rPr>
                      <a:rPr lang="en-US"/>
                      <m:t>p</m:t>
                    </m:r>
                    <m:r>
                      <a:rPr lang="ru-RU" i="1"/>
                      <m:t>.</m:t>
                    </m:r>
                    <m:r>
                      <m:rPr>
                        <m:sty m:val="p"/>
                      </m:rPr>
                      <a:rPr lang="en-US"/>
                      <m:t>e</m:t>
                    </m:r>
                  </m:oMath>
                </a14:m>
                <a:r>
                  <a:rPr lang="en-US" dirty="0"/>
                  <a:t> </a:t>
                </a:r>
                <a:r>
                  <a:rPr lang="uk-UA" dirty="0"/>
                  <a:t>знаходиться в інтервалі 0%&lt;</a:t>
                </a:r>
                <a:r>
                  <a:rPr lang="uk-UA" dirty="0" err="1"/>
                  <a:t>m.a.p.e</a:t>
                </a:r>
                <a:r>
                  <a:rPr lang="uk-UA" dirty="0"/>
                  <a:t>.&lt;10%, що говорить про те, що модель забезпечує високу точність прогнозу і що побудована модель адекватна. Прогнозні значення випуску зернових культур на 2015 рік дорівнюють 64656,6 </a:t>
                </a:r>
                <a:r>
                  <a:rPr lang="uk-UA" dirty="0" err="1"/>
                  <a:t>тис.т</a:t>
                </a:r>
                <a:r>
                  <a:rPr lang="uk-UA" dirty="0"/>
                  <a:t>.  Так </a:t>
                </a:r>
                <a:r>
                  <a:rPr lang="uk-UA" dirty="0" err="1"/>
                  <a:t>как</a:t>
                </a:r>
                <a:r>
                  <a:rPr lang="uk-UA" dirty="0"/>
                  <a:t> графік вихідних </a:t>
                </a:r>
                <a:r>
                  <a:rPr lang="uk-UA" dirty="0" smtClean="0"/>
                  <a:t>даних </a:t>
                </a:r>
                <a:r>
                  <a:rPr lang="uk-UA" dirty="0"/>
                  <a:t>зернових культур має циклічний характер, то припустимо, що на низький вражай впливають несприятливі кліматичні умови. Зробимо також </a:t>
                </a:r>
                <a:r>
                  <a:rPr lang="uk-UA" dirty="0" smtClean="0"/>
                  <a:t>сприятливий і несприятливий </a:t>
                </a:r>
                <a:r>
                  <a:rPr lang="uk-UA" dirty="0"/>
                  <a:t>прогноз шляхом визначення </a:t>
                </a:r>
                <a:r>
                  <a:rPr lang="uk-UA" dirty="0" smtClean="0"/>
                  <a:t>середнього </a:t>
                </a:r>
                <a:r>
                  <a:rPr lang="uk-UA" dirty="0"/>
                  <a:t>значення помилок по двом сценаріям. Прогноз сприятливий дорівнює 64656,6+18594,175=83250,775, прогноз несприятливий дорівнює 64656,6-9219,3=55437,28.</a:t>
                </a:r>
              </a:p>
              <a:p>
                <a:endParaRPr lang="uk-UA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268760"/>
                <a:ext cx="8892480" cy="5184576"/>
              </a:xfrm>
              <a:blipFill rotWithShape="1">
                <a:blip r:embed="rId2"/>
                <a:stretch>
                  <a:fillRect l="-1234" t="-1763" r="-212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5503718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</Words>
  <Application>Microsoft Office PowerPoint</Application>
  <PresentationFormat>Экран (4:3)</PresentationFormat>
  <Paragraphs>17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АНАЛІЗ ВИПУСКУ СІЛЬСЬКОГОСПОДАРСЬКОЇ ПРОДУКЦІЇ У РОЗРІЗІ ПРОВІДНИХ ВИДІВ</vt:lpstr>
      <vt:lpstr>Актуальність обраної теми</vt:lpstr>
      <vt:lpstr>Посівні площі на території України в 20014 р</vt:lpstr>
      <vt:lpstr>Виробництво основних сільськогосподарських культур</vt:lpstr>
      <vt:lpstr>Прогноз  сільськогосподарської продукції </vt:lpstr>
      <vt:lpstr>Прогноз  сільськогосподарської продукції </vt:lpstr>
      <vt:lpstr>Критерії якості моделі згладжування </vt:lpstr>
      <vt:lpstr>Висновки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АНАЛІЗ ВИПУСКУ СІЛЬСЬКОГОСПОДАРСЬКОЇ ПРОДУКЦІЇ У РОЗРІЗІ ПРОВІДНИХ ВИДІВ</dc:title>
  <dc:creator>Маша</dc:creator>
  <cp:lastModifiedBy>Маша</cp:lastModifiedBy>
  <cp:revision>1</cp:revision>
  <dcterms:created xsi:type="dcterms:W3CDTF">2015-02-18T13:33:30Z</dcterms:created>
  <dcterms:modified xsi:type="dcterms:W3CDTF">2015-02-18T13:38:26Z</dcterms:modified>
</cp:coreProperties>
</file>