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Високий рівень конкурентоспроможності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Лист1!$A$2:$A$12</c:f>
              <c:numCache>
                <c:formatCode>General</c:formatCode>
                <c:ptCount val="11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</c:numCache>
            </c:numRef>
          </c:cat>
          <c:val>
            <c:numRef>
              <c:f>Лист1!$B$2:$B$12</c:f>
              <c:numCache>
                <c:formatCode>General</c:formatCode>
                <c:ptCount val="11"/>
                <c:pt idx="0">
                  <c:v>20</c:v>
                </c:pt>
                <c:pt idx="1">
                  <c:v>25</c:v>
                </c:pt>
                <c:pt idx="2">
                  <c:v>28</c:v>
                </c:pt>
                <c:pt idx="3">
                  <c:v>24</c:v>
                </c:pt>
                <c:pt idx="4">
                  <c:v>20</c:v>
                </c:pt>
                <c:pt idx="5">
                  <c:v>22</c:v>
                </c:pt>
                <c:pt idx="6">
                  <c:v>22</c:v>
                </c:pt>
                <c:pt idx="7">
                  <c:v>24</c:v>
                </c:pt>
                <c:pt idx="8">
                  <c:v>27</c:v>
                </c:pt>
                <c:pt idx="9">
                  <c:v>24</c:v>
                </c:pt>
                <c:pt idx="10">
                  <c:v>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Середній рівень конкурентоспроможності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Лист1!$A$2:$A$12</c:f>
              <c:numCache>
                <c:formatCode>General</c:formatCode>
                <c:ptCount val="11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</c:numCache>
            </c:numRef>
          </c:cat>
          <c:val>
            <c:numRef>
              <c:f>Лист1!$C$2:$C$12</c:f>
              <c:numCache>
                <c:formatCode>General</c:formatCode>
                <c:ptCount val="11"/>
                <c:pt idx="0">
                  <c:v>2</c:v>
                </c:pt>
                <c:pt idx="1">
                  <c:v>4</c:v>
                </c:pt>
                <c:pt idx="2">
                  <c:v>2</c:v>
                </c:pt>
                <c:pt idx="3">
                  <c:v>2</c:v>
                </c:pt>
                <c:pt idx="4">
                  <c:v>2</c:v>
                </c:pt>
                <c:pt idx="5">
                  <c:v>3</c:v>
                </c:pt>
                <c:pt idx="6">
                  <c:v>2</c:v>
                </c:pt>
                <c:pt idx="7">
                  <c:v>7</c:v>
                </c:pt>
                <c:pt idx="8">
                  <c:v>3</c:v>
                </c:pt>
                <c:pt idx="9">
                  <c:v>25</c:v>
                </c:pt>
                <c:pt idx="10">
                  <c:v>36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Низький рівень конкурентоспроможності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Лист1!$A$2:$A$12</c:f>
              <c:numCache>
                <c:formatCode>General</c:formatCode>
                <c:ptCount val="11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</c:numCache>
            </c:numRef>
          </c:cat>
          <c:val>
            <c:numRef>
              <c:f>Лист1!$D$2:$D$12</c:f>
              <c:numCache>
                <c:formatCode>General</c:formatCode>
                <c:ptCount val="11"/>
                <c:pt idx="0">
                  <c:v>28</c:v>
                </c:pt>
                <c:pt idx="1">
                  <c:v>21</c:v>
                </c:pt>
                <c:pt idx="2">
                  <c:v>20</c:v>
                </c:pt>
                <c:pt idx="3">
                  <c:v>24</c:v>
                </c:pt>
                <c:pt idx="4">
                  <c:v>28</c:v>
                </c:pt>
                <c:pt idx="5">
                  <c:v>24</c:v>
                </c:pt>
                <c:pt idx="6">
                  <c:v>26</c:v>
                </c:pt>
                <c:pt idx="7">
                  <c:v>19</c:v>
                </c:pt>
                <c:pt idx="8">
                  <c:v>20</c:v>
                </c:pt>
                <c:pt idx="9">
                  <c:v>1</c:v>
                </c:pt>
                <c:pt idx="10">
                  <c:v>5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05310080"/>
        <c:axId val="106538496"/>
      </c:barChart>
      <c:catAx>
        <c:axId val="10531008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Період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106538496"/>
        <c:crosses val="autoZero"/>
        <c:auto val="1"/>
        <c:lblAlgn val="ctr"/>
        <c:lblOffset val="100"/>
        <c:noMultiLvlLbl val="0"/>
      </c:catAx>
      <c:valAx>
        <c:axId val="106538496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uk-UA"/>
                  <a:t>Кількість</a:t>
                </a:r>
                <a:r>
                  <a:rPr lang="uk-UA" baseline="0"/>
                  <a:t> банків</a:t>
                </a:r>
                <a:endParaRPr lang="ru-RU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10531008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Високий рівень конкурентоспроможності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Лист1!$A$2:$A$12</c:f>
              <c:numCache>
                <c:formatCode>General</c:formatCode>
                <c:ptCount val="11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</c:numCache>
            </c:numRef>
          </c:cat>
          <c:val>
            <c:numRef>
              <c:f>Лист1!$B$2:$B$12</c:f>
              <c:numCache>
                <c:formatCode>General</c:formatCode>
                <c:ptCount val="11"/>
                <c:pt idx="0">
                  <c:v>40</c:v>
                </c:pt>
                <c:pt idx="1">
                  <c:v>50</c:v>
                </c:pt>
                <c:pt idx="2">
                  <c:v>56</c:v>
                </c:pt>
                <c:pt idx="3">
                  <c:v>48</c:v>
                </c:pt>
                <c:pt idx="4">
                  <c:v>40</c:v>
                </c:pt>
                <c:pt idx="5">
                  <c:v>44</c:v>
                </c:pt>
                <c:pt idx="6">
                  <c:v>44</c:v>
                </c:pt>
                <c:pt idx="7">
                  <c:v>48</c:v>
                </c:pt>
                <c:pt idx="8">
                  <c:v>54</c:v>
                </c:pt>
                <c:pt idx="9">
                  <c:v>48</c:v>
                </c:pt>
                <c:pt idx="10">
                  <c:v>18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Середній рівень конкурентоспроможності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Лист1!$A$2:$A$12</c:f>
              <c:numCache>
                <c:formatCode>General</c:formatCode>
                <c:ptCount val="11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</c:numCache>
            </c:numRef>
          </c:cat>
          <c:val>
            <c:numRef>
              <c:f>Лист1!$C$2:$C$12</c:f>
              <c:numCache>
                <c:formatCode>General</c:formatCode>
                <c:ptCount val="11"/>
                <c:pt idx="0">
                  <c:v>4</c:v>
                </c:pt>
                <c:pt idx="1">
                  <c:v>8</c:v>
                </c:pt>
                <c:pt idx="2">
                  <c:v>4</c:v>
                </c:pt>
                <c:pt idx="3">
                  <c:v>4</c:v>
                </c:pt>
                <c:pt idx="4">
                  <c:v>4</c:v>
                </c:pt>
                <c:pt idx="5">
                  <c:v>6</c:v>
                </c:pt>
                <c:pt idx="6">
                  <c:v>4</c:v>
                </c:pt>
                <c:pt idx="7">
                  <c:v>14</c:v>
                </c:pt>
                <c:pt idx="8">
                  <c:v>6</c:v>
                </c:pt>
                <c:pt idx="9">
                  <c:v>50</c:v>
                </c:pt>
                <c:pt idx="10">
                  <c:v>72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Низький рівень конкурентоспроможності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Лист1!$A$2:$A$12</c:f>
              <c:numCache>
                <c:formatCode>General</c:formatCode>
                <c:ptCount val="11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</c:numCache>
            </c:numRef>
          </c:cat>
          <c:val>
            <c:numRef>
              <c:f>Лист1!$D$2:$D$12</c:f>
              <c:numCache>
                <c:formatCode>General</c:formatCode>
                <c:ptCount val="11"/>
                <c:pt idx="0">
                  <c:v>56</c:v>
                </c:pt>
                <c:pt idx="1">
                  <c:v>42</c:v>
                </c:pt>
                <c:pt idx="2">
                  <c:v>40</c:v>
                </c:pt>
                <c:pt idx="3">
                  <c:v>48</c:v>
                </c:pt>
                <c:pt idx="4">
                  <c:v>56</c:v>
                </c:pt>
                <c:pt idx="5">
                  <c:v>48</c:v>
                </c:pt>
                <c:pt idx="6">
                  <c:v>52</c:v>
                </c:pt>
                <c:pt idx="7">
                  <c:v>38</c:v>
                </c:pt>
                <c:pt idx="8">
                  <c:v>40</c:v>
                </c:pt>
                <c:pt idx="9">
                  <c:v>2</c:v>
                </c:pt>
                <c:pt idx="10">
                  <c:v>10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60027264"/>
        <c:axId val="71534464"/>
      </c:barChart>
      <c:catAx>
        <c:axId val="6002726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uk-UA"/>
                  <a:t>Період</a:t>
                </a:r>
                <a:endParaRPr lang="ru-RU"/>
              </a:p>
            </c:rich>
          </c:tx>
          <c:layout>
            <c:manualLayout>
              <c:xMode val="edge"/>
              <c:yMode val="edge"/>
              <c:x val="0.3358896978881824"/>
              <c:y val="0.8898923348867106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71534464"/>
        <c:crosses val="autoZero"/>
        <c:auto val="1"/>
        <c:lblAlgn val="ctr"/>
        <c:lblOffset val="100"/>
        <c:noMultiLvlLbl val="0"/>
      </c:catAx>
      <c:valAx>
        <c:axId val="71534464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ru-RU"/>
                  <a:t>Питома вага, %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6002726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8103B6-3843-4736-92FB-37359EAE4530}" type="datetimeFigureOut">
              <a:rPr lang="ru-RU" smtClean="0"/>
              <a:t>16.02.2015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E82BD0-2714-4A36-AE3F-C60337A740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37575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E82BD0-2714-4A36-AE3F-C60337A7404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82341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DD50E3D-A9EC-4AE9-BA08-CA5022EB87D7}" type="datetimeFigureOut">
              <a:rPr lang="ru-RU" smtClean="0"/>
              <a:t>16.02.2015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98DC011F-A5BD-4426-ADDE-D9A6FDD11768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D50E3D-A9EC-4AE9-BA08-CA5022EB87D7}" type="datetimeFigureOut">
              <a:rPr lang="ru-RU" smtClean="0"/>
              <a:t>16.02.2015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8DC011F-A5BD-4426-ADDE-D9A6FDD11768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DD50E3D-A9EC-4AE9-BA08-CA5022EB87D7}" type="datetimeFigureOut">
              <a:rPr lang="ru-RU" smtClean="0"/>
              <a:t>16.02.2015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98DC011F-A5BD-4426-ADDE-D9A6FDD11768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50E3D-A9EC-4AE9-BA08-CA5022EB87D7}" type="datetimeFigureOut">
              <a:rPr lang="ru-RU" smtClean="0"/>
              <a:t>16.02.2015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C011F-A5BD-4426-ADDE-D9A6FDD11768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50E3D-A9EC-4AE9-BA08-CA5022EB87D7}" type="datetimeFigureOut">
              <a:rPr lang="ru-RU" smtClean="0"/>
              <a:t>16.02.2015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C011F-A5BD-4426-ADDE-D9A6FDD11768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D50E3D-A9EC-4AE9-BA08-CA5022EB87D7}" type="datetimeFigureOut">
              <a:rPr lang="ru-RU" smtClean="0"/>
              <a:t>16.02.2015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8DC011F-A5BD-4426-ADDE-D9A6FDD1176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50E3D-A9EC-4AE9-BA08-CA5022EB87D7}" type="datetimeFigureOut">
              <a:rPr lang="ru-RU" smtClean="0"/>
              <a:t>16.02.2015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C011F-A5BD-4426-ADDE-D9A6FDD117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D50E3D-A9EC-4AE9-BA08-CA5022EB87D7}" type="datetimeFigureOut">
              <a:rPr lang="ru-RU" smtClean="0"/>
              <a:t>16.02.2015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8DC011F-A5BD-4426-ADDE-D9A6FDD11768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D50E3D-A9EC-4AE9-BA08-CA5022EB87D7}" type="datetimeFigureOut">
              <a:rPr lang="ru-RU" smtClean="0"/>
              <a:t>16.02.2015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8DC011F-A5BD-4426-ADDE-D9A6FDD11768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50E3D-A9EC-4AE9-BA08-CA5022EB87D7}" type="datetimeFigureOut">
              <a:rPr lang="ru-RU" smtClean="0"/>
              <a:t>16.02.2015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C011F-A5BD-4426-ADDE-D9A6FDD117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50E3D-A9EC-4AE9-BA08-CA5022EB87D7}" type="datetimeFigureOut">
              <a:rPr lang="ru-RU" smtClean="0"/>
              <a:t>16.02.2015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C011F-A5BD-4426-ADDE-D9A6FDD117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DD50E3D-A9EC-4AE9-BA08-CA5022EB87D7}" type="datetimeFigureOut">
              <a:rPr lang="ru-RU" smtClean="0"/>
              <a:t>16.02.2015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8DC011F-A5BD-4426-ADDE-D9A6FDD1176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23728" y="1412776"/>
            <a:ext cx="6172200" cy="1894362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dirty="0"/>
              <a:t>Моделі оцінки рівня конкурентоспроможності банків</a:t>
            </a:r>
            <a:r>
              <a:rPr lang="ru-RU" sz="3600" dirty="0"/>
              <a:t/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63888" y="4437112"/>
            <a:ext cx="6172200" cy="1371600"/>
          </a:xfrm>
        </p:spPr>
        <p:txBody>
          <a:bodyPr>
            <a:noAutofit/>
          </a:bodyPr>
          <a:lstStyle/>
          <a:p>
            <a:r>
              <a:rPr lang="ru-RU" sz="2000" dirty="0" err="1"/>
              <a:t>Песоченко</a:t>
            </a:r>
            <a:r>
              <a:rPr lang="ru-RU" sz="2000" dirty="0"/>
              <a:t> Ю. В. </a:t>
            </a:r>
            <a:r>
              <a:rPr lang="ru-RU" sz="2000" dirty="0" smtClean="0"/>
              <a:t> </a:t>
            </a:r>
          </a:p>
          <a:p>
            <a:r>
              <a:rPr lang="ru-RU" sz="2000" dirty="0" smtClean="0"/>
              <a:t>студентка </a:t>
            </a:r>
            <a:r>
              <a:rPr lang="ru-RU" sz="2000" dirty="0"/>
              <a:t>2 </a:t>
            </a:r>
            <a:r>
              <a:rPr lang="ru-RU" sz="2000" dirty="0" smtClean="0"/>
              <a:t>курсу </a:t>
            </a:r>
          </a:p>
          <a:p>
            <a:r>
              <a:rPr lang="ru-RU" sz="2000" dirty="0" smtClean="0"/>
              <a:t>факультету </a:t>
            </a:r>
            <a:r>
              <a:rPr lang="ru-RU" sz="2000" dirty="0" err="1"/>
              <a:t>економічної</a:t>
            </a:r>
            <a:r>
              <a:rPr lang="ru-RU" sz="2000" dirty="0"/>
              <a:t> </a:t>
            </a:r>
            <a:r>
              <a:rPr lang="ru-RU" sz="2000" dirty="0" err="1"/>
              <a:t>інформатики</a:t>
            </a:r>
            <a:r>
              <a:rPr lang="ru-RU" sz="2000" dirty="0"/>
              <a:t> </a:t>
            </a:r>
          </a:p>
          <a:p>
            <a:r>
              <a:rPr lang="ru-RU" sz="2000" dirty="0" smtClean="0"/>
              <a:t>ХНЕУ </a:t>
            </a:r>
            <a:r>
              <a:rPr lang="ru-RU" sz="2000" dirty="0" err="1"/>
              <a:t>ім</a:t>
            </a:r>
            <a:r>
              <a:rPr lang="ru-RU" sz="2000" dirty="0"/>
              <a:t>. С. </a:t>
            </a:r>
            <a:r>
              <a:rPr lang="ru-RU" sz="2000" dirty="0" err="1" smtClean="0"/>
              <a:t>Кузнеця</a:t>
            </a:r>
            <a:r>
              <a:rPr lang="uk-UA" sz="2000" dirty="0"/>
              <a:t>,</a:t>
            </a:r>
            <a:endParaRPr lang="ru-RU" sz="2000" dirty="0"/>
          </a:p>
          <a:p>
            <a:r>
              <a:rPr lang="uk-UA" sz="2000" dirty="0"/>
              <a:t> </a:t>
            </a:r>
            <a:r>
              <a:rPr lang="uk-UA" sz="2000" dirty="0" smtClean="0"/>
              <a:t>Україна</a:t>
            </a:r>
            <a:endParaRPr lang="ru-RU" sz="2000" dirty="0"/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6129495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2436381"/>
            <a:ext cx="820891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i="1" dirty="0">
                <a:solidFill>
                  <a:schemeClr val="accent3">
                    <a:lumMod val="75000"/>
                  </a:schemeClr>
                </a:solidFill>
              </a:rPr>
              <a:t>Запропоновано моделі оцінки рівня конкурентоспроможності банку які на основі методів </a:t>
            </a:r>
            <a:r>
              <a:rPr lang="uk-UA" sz="2800" i="1" dirty="0" err="1">
                <a:solidFill>
                  <a:schemeClr val="accent3">
                    <a:lumMod val="75000"/>
                  </a:schemeClr>
                </a:solidFill>
              </a:rPr>
              <a:t>кластерного</a:t>
            </a:r>
            <a:r>
              <a:rPr lang="uk-UA" sz="2800" i="1" dirty="0">
                <a:solidFill>
                  <a:schemeClr val="accent3">
                    <a:lumMod val="75000"/>
                  </a:schemeClr>
                </a:solidFill>
              </a:rPr>
              <a:t> та </a:t>
            </a:r>
            <a:r>
              <a:rPr lang="uk-UA" sz="2800" i="1" dirty="0" err="1">
                <a:solidFill>
                  <a:schemeClr val="accent3">
                    <a:lumMod val="75000"/>
                  </a:schemeClr>
                </a:solidFill>
              </a:rPr>
              <a:t>дискримінантного</a:t>
            </a:r>
            <a:r>
              <a:rPr lang="uk-UA" sz="2800" i="1" dirty="0">
                <a:solidFill>
                  <a:schemeClr val="accent3">
                    <a:lumMod val="75000"/>
                  </a:schemeClr>
                </a:solidFill>
              </a:rPr>
              <a:t> аналізу дозволяють досліджувати вплив макроекономічних ризиків на конкурентні позиції банку.</a:t>
            </a:r>
            <a:endParaRPr lang="ru-RU" sz="28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714210" y="404665"/>
            <a:ext cx="365798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800" dirty="0">
                <a:solidFill>
                  <a:schemeClr val="tx2"/>
                </a:solidFill>
                <a:latin typeface="+mj-lt"/>
              </a:rPr>
              <a:t>Анотація</a:t>
            </a:r>
            <a:endParaRPr lang="ru-RU" sz="4800" dirty="0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926012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95536" y="620688"/>
            <a:ext cx="8352928" cy="5688632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uk-UA" dirty="0" smtClean="0">
                <a:solidFill>
                  <a:schemeClr val="accent3">
                    <a:lumMod val="75000"/>
                  </a:schemeClr>
                </a:solidFill>
              </a:rPr>
              <a:t>	Сучасні </a:t>
            </a:r>
            <a:r>
              <a:rPr lang="uk-UA" dirty="0">
                <a:solidFill>
                  <a:schemeClr val="accent3">
                    <a:lumMod val="75000"/>
                  </a:schemeClr>
                </a:solidFill>
              </a:rPr>
              <a:t>ринкові умови діяльності підприємств та організацій вимагають створення ефективної банківської системи, яка повинна відповідати міжнародним стандартам та сприяти отриманню передових позицій розвитку вітчизняних суб’єктів господарювання на світовій арені.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Одним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із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визначальних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критеріїв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оцінки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стану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функціонування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банківських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установ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є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конкурентоспроможність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.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	</a:t>
            </a:r>
            <a:r>
              <a:rPr lang="ru-RU" dirty="0" err="1" smtClean="0">
                <a:solidFill>
                  <a:schemeClr val="accent3">
                    <a:lumMod val="75000"/>
                  </a:schemeClr>
                </a:solidFill>
              </a:rPr>
              <a:t>Процес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розвитку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ринкової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економіки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характеризується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нестабільністю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як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зовнішнього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, так і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внутрішнього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середовища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що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спричиняє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змінюваність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впливу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порівнюваних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конкурентних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переваг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суб`єктів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кредитно-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фінансового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ринку на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формування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їх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конкурентних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позицій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а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це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, у свою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чергу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означає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що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конкурентоспроможність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банків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, як і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решти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фінансових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установ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, є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відносним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поняттям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.</a:t>
            </a:r>
          </a:p>
          <a:p>
            <a:pPr marL="0" indent="0" algn="just">
              <a:buNone/>
            </a:pP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9623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19256" cy="487375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	З</a:t>
            </a:r>
            <a:r>
              <a:rPr lang="uk-UA" dirty="0" err="1">
                <a:solidFill>
                  <a:schemeClr val="accent3">
                    <a:lumMod val="75000"/>
                  </a:schemeClr>
                </a:solidFill>
              </a:rPr>
              <a:t>апропоновані</a:t>
            </a:r>
            <a:r>
              <a:rPr lang="uk-UA" dirty="0">
                <a:solidFill>
                  <a:schemeClr val="accent3">
                    <a:lumMod val="75000"/>
                  </a:schemeClr>
                </a:solidFill>
              </a:rPr>
              <a:t> моделі оцінки рівня конкурентоспроможності банків базуються на методах </a:t>
            </a:r>
            <a:r>
              <a:rPr lang="uk-UA" dirty="0" err="1">
                <a:solidFill>
                  <a:schemeClr val="accent3">
                    <a:lumMod val="75000"/>
                  </a:schemeClr>
                </a:solidFill>
              </a:rPr>
              <a:t>кластерного</a:t>
            </a:r>
            <a:r>
              <a:rPr lang="uk-UA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dirty="0" err="1">
                <a:solidFill>
                  <a:schemeClr val="accent3">
                    <a:lumMod val="75000"/>
                  </a:schemeClr>
                </a:solidFill>
              </a:rPr>
              <a:t>анализу</a:t>
            </a:r>
            <a:r>
              <a:rPr lang="uk-UA" dirty="0">
                <a:solidFill>
                  <a:schemeClr val="accent3">
                    <a:lumMod val="75000"/>
                  </a:schemeClr>
                </a:solidFill>
              </a:rPr>
              <a:t>, який дозволяє поділили банки на групи, схожі за своїми </a:t>
            </a:r>
            <a:r>
              <a:rPr lang="uk-UA" dirty="0" err="1">
                <a:solidFill>
                  <a:schemeClr val="accent3">
                    <a:lumMod val="75000"/>
                  </a:schemeClr>
                </a:solidFill>
              </a:rPr>
              <a:t>вслативостями</a:t>
            </a:r>
            <a:r>
              <a:rPr lang="uk-UA" dirty="0">
                <a:solidFill>
                  <a:schemeClr val="accent3">
                    <a:lumMod val="75000"/>
                  </a:schemeClr>
                </a:solidFill>
              </a:rPr>
              <a:t>.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r>
              <a:rPr lang="uk-UA" dirty="0" smtClean="0">
                <a:solidFill>
                  <a:schemeClr val="accent3">
                    <a:lumMod val="75000"/>
                  </a:schemeClr>
                </a:solidFill>
              </a:rPr>
              <a:t>	В </a:t>
            </a:r>
            <a:r>
              <a:rPr lang="uk-UA" dirty="0">
                <a:solidFill>
                  <a:schemeClr val="accent3">
                    <a:lumMod val="75000"/>
                  </a:schemeClr>
                </a:solidFill>
              </a:rPr>
              <a:t>роботі здійснена оцінка рівня конкурентоспроможності 50 банків України за 2012-2014 рр. у поквартальному розрізі. 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21742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143000"/>
          </a:xfrm>
        </p:spPr>
        <p:txBody>
          <a:bodyPr/>
          <a:lstStyle/>
          <a:p>
            <a:pPr algn="ctr"/>
            <a:r>
              <a:rPr lang="uk-UA" dirty="0"/>
              <a:t>Результати групування банків за рівнем конкурентоспроможності </a:t>
            </a:r>
            <a:endParaRPr lang="ru-RU" dirty="0"/>
          </a:p>
        </p:txBody>
      </p:sp>
      <p:graphicFrame>
        <p:nvGraphicFramePr>
          <p:cNvPr id="4" name="Объект 3" descr="jhgfnjhgcgncffjhgfv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823619747"/>
              </p:ext>
            </p:extLst>
          </p:nvPr>
        </p:nvGraphicFramePr>
        <p:xfrm>
          <a:off x="457200" y="1600200"/>
          <a:ext cx="8219256" cy="44930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419473" y="6093296"/>
            <a:ext cx="22910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а) Кількість банків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39312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1143000"/>
          </a:xfrm>
        </p:spPr>
        <p:txBody>
          <a:bodyPr/>
          <a:lstStyle/>
          <a:p>
            <a:pPr algn="ctr"/>
            <a:r>
              <a:rPr lang="uk-UA" dirty="0"/>
              <a:t>Результати групування банків за рівнем конкурентоспроможності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694759727"/>
              </p:ext>
            </p:extLst>
          </p:nvPr>
        </p:nvGraphicFramePr>
        <p:xfrm>
          <a:off x="457200" y="1600200"/>
          <a:ext cx="8363272" cy="46057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519466" y="6205954"/>
            <a:ext cx="21050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б)Питома вага, %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260857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Параметри </a:t>
            </a:r>
            <a:r>
              <a:rPr lang="uk-UA" dirty="0" err="1"/>
              <a:t>дискримінантних</a:t>
            </a:r>
            <a:r>
              <a:rPr lang="uk-UA" dirty="0"/>
              <a:t> моделей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409597860"/>
              </p:ext>
            </p:extLst>
          </p:nvPr>
        </p:nvGraphicFramePr>
        <p:xfrm>
          <a:off x="624844" y="2132856"/>
          <a:ext cx="7822304" cy="22402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36117"/>
                <a:gridCol w="5186187"/>
              </a:tblGrid>
              <a:tr h="21272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 Клас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Вид дискримінантної функції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1272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Високий рівень конкурентоспроможності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 smtClean="0">
                          <a:effectLst/>
                        </a:rPr>
                        <a:t>-10,0297+1,73ROA+4,94Кмк+5,53Кгл+18,93Кн-15,05Кзл+1,92Кмл+0,28Кзк-1,24ЧПМ.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272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Середній рівень конкурентоспроможності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-64,67-28,522ROA+4,94-27,36Кмк-14,10Кгл-48,45Кн+43,27Кзл+5,40Кмл+10,96Кзк+0,98ЧПМ.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272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Низький рівень конкурентоспроможності</a:t>
                      </a:r>
                      <a:endParaRPr lang="ru-RU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-1,15+3,52ROA+2,56Кмк+0,58Кгл+1,99Кн-2,25Кзл-1,23Кмл-1,59Кзк+0,17ЧПМ.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779102" y="4684201"/>
            <a:ext cx="741682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1400" dirty="0">
                <a:solidFill>
                  <a:schemeClr val="accent3">
                    <a:lumMod val="75000"/>
                  </a:schemeClr>
                </a:solidFill>
              </a:rPr>
              <a:t>Умовні позначення: </a:t>
            </a:r>
            <a:r>
              <a:rPr lang="uk-UA" sz="1400" dirty="0" err="1">
                <a:solidFill>
                  <a:schemeClr val="accent3">
                    <a:lumMod val="75000"/>
                  </a:schemeClr>
                </a:solidFill>
              </a:rPr>
              <a:t>К</a:t>
            </a:r>
            <a:r>
              <a:rPr lang="uk-UA" sz="1400" baseline="-25000" dirty="0" err="1">
                <a:solidFill>
                  <a:schemeClr val="accent3">
                    <a:lumMod val="75000"/>
                  </a:schemeClr>
                </a:solidFill>
              </a:rPr>
              <a:t>н</a:t>
            </a:r>
            <a:r>
              <a:rPr lang="uk-UA" sz="1400" dirty="0">
                <a:solidFill>
                  <a:schemeClr val="accent3">
                    <a:lumMod val="75000"/>
                  </a:schemeClr>
                </a:solidFill>
              </a:rPr>
              <a:t> - коефіцієнт надійності, </a:t>
            </a:r>
            <a:r>
              <a:rPr lang="uk-UA" sz="1400" dirty="0" err="1">
                <a:solidFill>
                  <a:schemeClr val="accent3">
                    <a:lumMod val="75000"/>
                  </a:schemeClr>
                </a:solidFill>
              </a:rPr>
              <a:t>К</a:t>
            </a:r>
            <a:r>
              <a:rPr lang="uk-UA" sz="1400" baseline="-25000" dirty="0" err="1">
                <a:solidFill>
                  <a:schemeClr val="accent3">
                    <a:lumMod val="75000"/>
                  </a:schemeClr>
                </a:solidFill>
              </a:rPr>
              <a:t>фв</a:t>
            </a:r>
            <a:r>
              <a:rPr lang="uk-UA" sz="1400" dirty="0">
                <a:solidFill>
                  <a:schemeClr val="accent3">
                    <a:lumMod val="75000"/>
                  </a:schemeClr>
                </a:solidFill>
              </a:rPr>
              <a:t> - коефіцієнт фінансового важеля, </a:t>
            </a:r>
            <a:r>
              <a:rPr lang="uk-UA" sz="1400" dirty="0" err="1">
                <a:solidFill>
                  <a:schemeClr val="accent3">
                    <a:lumMod val="75000"/>
                  </a:schemeClr>
                </a:solidFill>
              </a:rPr>
              <a:t>К</a:t>
            </a:r>
            <a:r>
              <a:rPr lang="uk-UA" sz="1400" baseline="-25000" dirty="0" err="1">
                <a:solidFill>
                  <a:schemeClr val="accent3">
                    <a:lumMod val="75000"/>
                  </a:schemeClr>
                </a:solidFill>
              </a:rPr>
              <a:t>ук</a:t>
            </a:r>
            <a:r>
              <a:rPr lang="uk-UA" sz="1400" dirty="0">
                <a:solidFill>
                  <a:schemeClr val="accent3">
                    <a:lumMod val="75000"/>
                  </a:schemeClr>
                </a:solidFill>
              </a:rPr>
              <a:t> - коефіцієнт участі власного капіталу у формуванні активів, </a:t>
            </a:r>
            <a:r>
              <a:rPr lang="uk-UA" sz="1400" dirty="0" err="1">
                <a:solidFill>
                  <a:schemeClr val="accent3">
                    <a:lumMod val="75000"/>
                  </a:schemeClr>
                </a:solidFill>
              </a:rPr>
              <a:t>К</a:t>
            </a:r>
            <a:r>
              <a:rPr lang="uk-UA" sz="1400" baseline="-25000" dirty="0" err="1">
                <a:solidFill>
                  <a:schemeClr val="accent3">
                    <a:lumMod val="75000"/>
                  </a:schemeClr>
                </a:solidFill>
              </a:rPr>
              <a:t>зк</a:t>
            </a:r>
            <a:r>
              <a:rPr lang="uk-UA" sz="1400" dirty="0">
                <a:solidFill>
                  <a:schemeClr val="accent3">
                    <a:lumMod val="75000"/>
                  </a:schemeClr>
                </a:solidFill>
              </a:rPr>
              <a:t> - коефіцієнт захищеності дохідних активів власним капіталом, </a:t>
            </a:r>
            <a:r>
              <a:rPr lang="uk-UA" sz="1400" dirty="0" err="1">
                <a:solidFill>
                  <a:schemeClr val="accent3">
                    <a:lumMod val="75000"/>
                  </a:schemeClr>
                </a:solidFill>
              </a:rPr>
              <a:t>К</a:t>
            </a:r>
            <a:r>
              <a:rPr lang="uk-UA" sz="1400" baseline="-25000" dirty="0" err="1">
                <a:solidFill>
                  <a:schemeClr val="accent3">
                    <a:lumMod val="75000"/>
                  </a:schemeClr>
                </a:solidFill>
              </a:rPr>
              <a:t>мк</a:t>
            </a:r>
            <a:r>
              <a:rPr lang="uk-UA" sz="1400" dirty="0">
                <a:solidFill>
                  <a:schemeClr val="accent3">
                    <a:lumMod val="75000"/>
                  </a:schemeClr>
                </a:solidFill>
              </a:rPr>
              <a:t> - коефіцієнт мультиплікатора капіталу; показниками рентабельності, а саме: ROA - рентабельність активів, ROE - рентабельність капіталу, ЧПМ - чиста процентна маржа, N - економічна віддача  власного капіталу; показниками ліквідності, а саме: </a:t>
            </a:r>
            <a:r>
              <a:rPr lang="uk-UA" sz="1400" dirty="0" err="1">
                <a:solidFill>
                  <a:schemeClr val="accent3">
                    <a:lumMod val="75000"/>
                  </a:schemeClr>
                </a:solidFill>
              </a:rPr>
              <a:t>К</a:t>
            </a:r>
            <a:r>
              <a:rPr lang="uk-UA" sz="1400" baseline="-25000" dirty="0" err="1">
                <a:solidFill>
                  <a:schemeClr val="accent3">
                    <a:lumMod val="75000"/>
                  </a:schemeClr>
                </a:solidFill>
              </a:rPr>
              <a:t>мл</a:t>
            </a:r>
            <a:r>
              <a:rPr lang="uk-UA" sz="1400" dirty="0">
                <a:solidFill>
                  <a:schemeClr val="accent3">
                    <a:lumMod val="75000"/>
                  </a:schemeClr>
                </a:solidFill>
              </a:rPr>
              <a:t> - коефіцієнт миттєвої ліквідності, </a:t>
            </a:r>
            <a:r>
              <a:rPr lang="uk-UA" sz="1400" dirty="0" err="1">
                <a:solidFill>
                  <a:schemeClr val="accent3">
                    <a:lumMod val="75000"/>
                  </a:schemeClr>
                </a:solidFill>
              </a:rPr>
              <a:t>К</a:t>
            </a:r>
            <a:r>
              <a:rPr lang="uk-UA" sz="1400" baseline="-25000" dirty="0" err="1">
                <a:solidFill>
                  <a:schemeClr val="accent3">
                    <a:lumMod val="75000"/>
                  </a:schemeClr>
                </a:solidFill>
              </a:rPr>
              <a:t>зл</a:t>
            </a:r>
            <a:r>
              <a:rPr lang="uk-UA" sz="1400" dirty="0">
                <a:solidFill>
                  <a:schemeClr val="accent3">
                    <a:lumMod val="75000"/>
                  </a:schemeClr>
                </a:solidFill>
              </a:rPr>
              <a:t> - коефіцієнт загальної ліквідності зобов’язань банку, </a:t>
            </a:r>
            <a:r>
              <a:rPr lang="uk-UA" sz="1400" dirty="0" err="1">
                <a:solidFill>
                  <a:schemeClr val="accent3">
                    <a:lumMod val="75000"/>
                  </a:schemeClr>
                </a:solidFill>
              </a:rPr>
              <a:t>К</a:t>
            </a:r>
            <a:r>
              <a:rPr lang="uk-UA" sz="1400" baseline="-25000" dirty="0" err="1">
                <a:solidFill>
                  <a:schemeClr val="accent3">
                    <a:lumMod val="75000"/>
                  </a:schemeClr>
                </a:solidFill>
              </a:rPr>
              <a:t>гл</a:t>
            </a:r>
            <a:r>
              <a:rPr lang="uk-UA" sz="1400" dirty="0">
                <a:solidFill>
                  <a:schemeClr val="accent3">
                    <a:lumMod val="75000"/>
                  </a:schemeClr>
                </a:solidFill>
              </a:rPr>
              <a:t> - коефіцієнт генеральної ліквідності зобов’язань.</a:t>
            </a:r>
            <a:endParaRPr lang="ru-RU" sz="1400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65013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/>
              <a:t>Прогнозні значення показників конкурентоспроможності </a:t>
            </a:r>
            <a:r>
              <a:rPr lang="uk-UA" dirty="0" smtClean="0"/>
              <a:t>банків-репрезентантів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836449538"/>
              </p:ext>
            </p:extLst>
          </p:nvPr>
        </p:nvGraphicFramePr>
        <p:xfrm>
          <a:off x="683568" y="1700808"/>
          <a:ext cx="7560841" cy="446449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54702"/>
                <a:gridCol w="1219728"/>
                <a:gridCol w="1336049"/>
                <a:gridCol w="1920110"/>
                <a:gridCol w="1430252"/>
              </a:tblGrid>
              <a:tr h="149790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Назва банку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Коефіцієнт надійності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Коефіцієнт захищеності власного капіталу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Коефіцієнт мультиплікатора капіталу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Коефіціент рентабельності активів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6597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"Південний"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0,174265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0,324439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8,167688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0,136463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6597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Правекс-банк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0,362220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0,567570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3,585285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4,759790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5268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"Хрещатик"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0,083842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0,301359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13,52863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0,035863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99733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chemeClr val="bg1"/>
                          </a:solidFill>
                          <a:effectLst/>
                        </a:rPr>
                        <a:t>Назва банку</a:t>
                      </a:r>
                      <a:endParaRPr lang="ru-RU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 err="1">
                          <a:solidFill>
                            <a:schemeClr val="bg1"/>
                          </a:solidFill>
                          <a:effectLst/>
                        </a:rPr>
                        <a:t>Коефіціент</a:t>
                      </a:r>
                      <a:r>
                        <a:rPr lang="uk-UA" sz="1200" dirty="0">
                          <a:solidFill>
                            <a:schemeClr val="bg1"/>
                          </a:solidFill>
                          <a:effectLst/>
                        </a:rPr>
                        <a:t> чистої процентної маржі</a:t>
                      </a:r>
                      <a:endParaRPr lang="ru-RU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chemeClr val="bg1"/>
                          </a:solidFill>
                          <a:effectLst/>
                        </a:rPr>
                        <a:t>Коефіцієнт миттєвої ліквідності</a:t>
                      </a:r>
                      <a:endParaRPr lang="ru-RU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chemeClr val="bg1"/>
                          </a:solidFill>
                          <a:effectLst/>
                        </a:rPr>
                        <a:t>Коефіцієнт загальної ліквідності зобов’язань банку </a:t>
                      </a:r>
                      <a:endParaRPr lang="ru-RU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chemeClr val="bg1"/>
                          </a:solidFill>
                          <a:effectLst/>
                        </a:rPr>
                        <a:t>Коефіцієнт генеральної ліквідності зобов’язань</a:t>
                      </a:r>
                      <a:endParaRPr lang="ru-RU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1"/>
                    </a:solidFill>
                  </a:tcPr>
                </a:tc>
              </a:tr>
              <a:tr h="26597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"Південний"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1,729900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13,554255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113,832365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14,162491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6597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Правекс-банк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2,716302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26,803524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129,405156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43,580127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5268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"Хрещатик"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1,328387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22,70767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108,0326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19,48081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02930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1628800"/>
            <a:ext cx="8363272" cy="4349080"/>
          </a:xfrm>
        </p:spPr>
        <p:txBody>
          <a:bodyPr/>
          <a:lstStyle/>
          <a:p>
            <a:pPr marL="0" indent="0" algn="just">
              <a:buNone/>
            </a:pPr>
            <a:r>
              <a:rPr lang="uk-UA" dirty="0" smtClean="0">
                <a:solidFill>
                  <a:schemeClr val="accent3">
                    <a:lumMod val="75000"/>
                  </a:schemeClr>
                </a:solidFill>
              </a:rPr>
              <a:t>	З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а результатами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розпізнавання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dirty="0">
                <a:solidFill>
                  <a:schemeClr val="accent3">
                    <a:lumMod val="75000"/>
                  </a:schemeClr>
                </a:solidFill>
              </a:rPr>
              <a:t>класу банків  за рівнем конкурентоспроможності можна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зробити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висновок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що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конкурентні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позиції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банків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з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високим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та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середнім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рівнем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конкурентоспроможності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не є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стійкими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. В прогнозному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періоді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банки-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репрезентанти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схильні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до переходу в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клас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з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низьким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рівнем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75000"/>
                  </a:schemeClr>
                </a:solidFill>
              </a:rPr>
              <a:t>конкурентоспроможності</a:t>
            </a:r>
            <a:r>
              <a:rPr lang="uk-UA" dirty="0">
                <a:solidFill>
                  <a:schemeClr val="accent3">
                    <a:lumMod val="75000"/>
                  </a:schemeClr>
                </a:solidFill>
              </a:rPr>
              <a:t>, що свідчить про суттєвий вплив рівня макроекономічних ризиків на рівень конкурентоспроможності банків.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97475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15</TotalTime>
  <Words>195</Words>
  <Application>Microsoft Office PowerPoint</Application>
  <PresentationFormat>Экран (4:3)</PresentationFormat>
  <Paragraphs>73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Эркер</vt:lpstr>
      <vt:lpstr>Моделі оцінки рівня конкурентоспроможності банків </vt:lpstr>
      <vt:lpstr>Презентация PowerPoint</vt:lpstr>
      <vt:lpstr>Презентация PowerPoint</vt:lpstr>
      <vt:lpstr>Презентация PowerPoint</vt:lpstr>
      <vt:lpstr>Результати групування банків за рівнем конкурентоспроможності </vt:lpstr>
      <vt:lpstr>Результати групування банків за рівнем конкурентоспроможності </vt:lpstr>
      <vt:lpstr>Параметри дискримінантних моделей </vt:lpstr>
      <vt:lpstr>Прогнозні значення показників конкурентоспроможності банків-репрезентантів</vt:lpstr>
      <vt:lpstr>Презентация PowerPoint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Моделі оцінки рівня конкурентоспроможності банків</dc:title>
  <dc:creator>RePack by Diakov</dc:creator>
  <cp:lastModifiedBy>RePack by Diakov</cp:lastModifiedBy>
  <cp:revision>2</cp:revision>
  <dcterms:created xsi:type="dcterms:W3CDTF">2015-02-16T08:12:35Z</dcterms:created>
  <dcterms:modified xsi:type="dcterms:W3CDTF">2015-02-16T08:27:38Z</dcterms:modified>
</cp:coreProperties>
</file>