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B0C0DA-1413-4E72-BD8E-9AB9AC7F2F0A}" type="datetimeFigureOut">
              <a:rPr lang="uk-UA" smtClean="0"/>
              <a:t>10.02.2015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FD51C-3B60-4EB7-B293-0D08B170B4A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807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FD51C-3B60-4EB7-B293-0D08B170B4A4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2321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DA1-178E-41D8-B37A-0A1A420F0B7F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293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3E6D6-6E03-4C54-AC85-7D73637505E8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329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37960-04D6-4FF0-A159-CDCE55DE1FD5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38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5135B-AB1B-41F7-98CC-01D417BE9B9C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981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64122-6238-4581-95FC-371E3329E90F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095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C22-51D4-4CB2-9EC1-F60D4C7C7F38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9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A3305-FFAE-4F3B-9759-9AC553E88E6F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573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450-BB1E-4014-A781-791681020ED0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184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D4B89-72AE-44F3-B8AF-064FE3F7530E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70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F0E18-E51D-4047-AF64-81ADD8B6A047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606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1F1A-F546-48AD-B8CA-D84097931440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21842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1DCCD-CB13-4504-AC78-BD5E442A2BA3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982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88311-961F-4DE8-B2A1-941F5CE89BD8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603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6E1A7-BA51-419D-B972-2A5D12543239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786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7D9C6-B605-4AA1-BA13-832883D4E836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31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EFE4-66CC-42FC-84DB-4B08F26AC16E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189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4E7DA-1ED7-4078-A1DF-8CB28C88E10E}" type="datetime1">
              <a:rPr lang="en-US" smtClean="0"/>
              <a:t>2/10/2015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47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6921" y="494764"/>
            <a:ext cx="8825658" cy="2441620"/>
          </a:xfrm>
        </p:spPr>
        <p:txBody>
          <a:bodyPr/>
          <a:lstStyle/>
          <a:p>
            <a:r>
              <a:rPr lang="ru-RU" sz="3600" dirty="0"/>
              <a:t>МОДЕЛЮВАННЯ  ВИБОРУ ОПТИМАЛЬНОЇ СХЕМИ СПРОЩЕНОЇ СИСТЕМИ ОПОДАТКУВАННЯ ПІДПРИЄМСТВА </a:t>
            </a:r>
            <a:endParaRPr lang="uk-UA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67460" y="4108361"/>
            <a:ext cx="6554832" cy="1700010"/>
          </a:xfrm>
        </p:spPr>
        <p:txBody>
          <a:bodyPr>
            <a:normAutofit/>
          </a:bodyPr>
          <a:lstStyle/>
          <a:p>
            <a:pPr algn="r"/>
            <a:r>
              <a:rPr lang="uk-UA" dirty="0" err="1">
                <a:solidFill>
                  <a:schemeClr val="tx1"/>
                </a:solidFill>
              </a:rPr>
              <a:t>Кулаківський</a:t>
            </a:r>
            <a:r>
              <a:rPr lang="uk-UA" dirty="0">
                <a:solidFill>
                  <a:schemeClr val="tx1"/>
                </a:solidFill>
              </a:rPr>
              <a:t> В.В., студент 2 року ОКР </a:t>
            </a:r>
            <a:r>
              <a:rPr lang="uk-UA" dirty="0" smtClean="0">
                <a:solidFill>
                  <a:schemeClr val="tx1"/>
                </a:solidFill>
              </a:rPr>
              <a:t>магістр</a:t>
            </a:r>
          </a:p>
          <a:p>
            <a:pPr algn="r"/>
            <a:r>
              <a:rPr lang="uk-UA" dirty="0" smtClean="0">
                <a:solidFill>
                  <a:schemeClr val="tx1"/>
                </a:solidFill>
              </a:rPr>
              <a:t>				 Факультету Економічної </a:t>
            </a:r>
            <a:r>
              <a:rPr lang="uk-UA" dirty="0">
                <a:solidFill>
                  <a:schemeClr val="tx1"/>
                </a:solidFill>
              </a:rPr>
              <a:t>інформатики</a:t>
            </a:r>
          </a:p>
          <a:p>
            <a:pPr algn="r"/>
            <a:r>
              <a:rPr lang="uk-UA" dirty="0" smtClean="0">
                <a:solidFill>
                  <a:schemeClr val="tx1"/>
                </a:solidFill>
              </a:rPr>
              <a:t>ХНЕУ ім. Семена </a:t>
            </a:r>
            <a:r>
              <a:rPr lang="uk-UA" dirty="0" err="1" smtClean="0">
                <a:solidFill>
                  <a:schemeClr val="tx1"/>
                </a:solidFill>
              </a:rPr>
              <a:t>Кузнеця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uk-UA" dirty="0" smtClean="0">
                <a:solidFill>
                  <a:schemeClr val="tx1"/>
                </a:solidFill>
              </a:rPr>
              <a:t>Україна</a:t>
            </a:r>
            <a:endParaRPr lang="uk-UA" dirty="0">
              <a:solidFill>
                <a:schemeClr val="tx1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5228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40158"/>
            <a:ext cx="8915400" cy="4971064"/>
          </a:xfrm>
        </p:spPr>
        <p:txBody>
          <a:bodyPr/>
          <a:lstStyle/>
          <a:p>
            <a:pPr marL="0" indent="0" algn="just">
              <a:buNone/>
            </a:pPr>
            <a:r>
              <a:rPr lang="uk-UA" sz="2400" dirty="0"/>
              <a:t>Розглянуто модель визначення оптимальної схеми спрощеного оподаткування підприємства за допомогою розв’язку  багатокритеріальної задачі оптимізації з використанням інтегрального критерію за методом  узагальненого адитивного критерію.</a:t>
            </a:r>
          </a:p>
          <a:p>
            <a:pPr marL="0" indent="0" algn="just">
              <a:buNone/>
            </a:pPr>
            <a:r>
              <a:rPr lang="en-US" sz="2400" dirty="0"/>
              <a:t>The model determine the optimal scheme of simplified tax pressure by solving multi-objective optimization problem using the integral criterion method of generalized additive criterion</a:t>
            </a:r>
          </a:p>
          <a:p>
            <a:pPr marL="0" indent="0" algn="just">
              <a:buNone/>
            </a:pPr>
            <a:r>
              <a:rPr lang="uk-UA" sz="2400" dirty="0"/>
              <a:t>Ключові слова: спрощена система оподаткування, багатокритеріальна оптимізація, інтегральний показник гармонізації, імітаційне моделювання.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232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6181" y="1380211"/>
            <a:ext cx="8915400" cy="51234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000" dirty="0"/>
              <a:t>Оцінюючи недоліки та недосконалість чинної системи оподаткування суб’єктів малого підприємництва, на наш погляд, представникам влади необхідно доопрацювати положення Податкового кодексу України, в якому доцільно усунути перепони на шляху розвитку та співпраці різних за розмірами підприємств задля динамічності та розвитку не лише суб'єктів малого підприємництва, але й економіки загалом.</a:t>
            </a:r>
          </a:p>
          <a:p>
            <a:pPr marL="0" indent="0" algn="just">
              <a:buNone/>
            </a:pPr>
            <a:r>
              <a:rPr lang="uk-UA" sz="2000" dirty="0"/>
              <a:t>На сьогодні, незважаючи на певні недоліки, спрощена система оподаткування не має в Україні ефективнішої альтернативи, тому буде актуальною протягом найближчого десятиріччя [3] </a:t>
            </a:r>
          </a:p>
          <a:p>
            <a:pPr marL="0" indent="0" algn="just">
              <a:buNone/>
            </a:pPr>
            <a:r>
              <a:rPr lang="uk-UA" sz="2000" dirty="0"/>
              <a:t>Для малих підприємств існує декілька варіантів оподаткування за спрощеною системою, що дозволить обрати найбільш оптимальну форму сплати податків підприємства з метою зниження податкового навантаження та збільшення обсягу прибутку.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451257" y="282028"/>
            <a:ext cx="8911687" cy="870879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Вступ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62157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1257" y="282028"/>
            <a:ext cx="8911687" cy="101150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Таблиця схем спрощеного оподаткування малих підприємств</a:t>
            </a:r>
            <a:br>
              <a:rPr lang="uk-UA" dirty="0"/>
            </a:b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4</a:t>
            </a:fld>
            <a:endParaRPr lang="en-US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495510"/>
              </p:ext>
            </p:extLst>
          </p:nvPr>
        </p:nvGraphicFramePr>
        <p:xfrm>
          <a:off x="1596979" y="1293536"/>
          <a:ext cx="10187189" cy="53519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4108"/>
                <a:gridCol w="7753081"/>
              </a:tblGrid>
              <a:tr h="271884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Система оподаткування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chemeClr val="tx1"/>
                          </a:solidFill>
                          <a:effectLst/>
                        </a:rPr>
                        <a:t>Умови ставка та об’єкт оподаткування</a:t>
                      </a:r>
                      <a:endParaRPr lang="uk-UA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1001826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Схема 1 (Спрощений режим оподаткування 2 група ФОП) 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1 млн. грн., 0 найманих працівників, Ставка податку підприємці для цієї групи становить від 2-20% мінімальної заробітної плати. Всі працівники оформлені як ФОП, співпрацюють по договору субпідряду.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8156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Схема 2 (Спрощений режим оподаткування 2 група ФОП)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1 млн. грн., до 10 найманих працівників, Ставка податку підприємці для цієї групи становить від 2-20% мінімальної заробітної плати. 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8156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chemeClr val="tx1"/>
                          </a:solidFill>
                          <a:effectLst/>
                        </a:rPr>
                        <a:t>Схема 3 (Спрощений режим оподаткування 3 група ФОП) </a:t>
                      </a:r>
                      <a:endParaRPr lang="uk-UA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5 млн. грн., від 0-20 найманих працівників, Ставка єдиного податку підприємці для цієї групи становить 5% без ПДВ від суми доходу за звітний період.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8156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chemeClr val="tx1"/>
                          </a:solidFill>
                          <a:effectLst/>
                        </a:rPr>
                        <a:t>Схема 4 (Спрощений режим оподаткування 3 група ФОП)</a:t>
                      </a:r>
                      <a:endParaRPr lang="uk-UA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3 млн. грн., від 0-20 найманих працівників, Ставка єдиного податку підприємці для цієї групи становить 3% за умови сплати ПДВ.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8156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chemeClr val="tx1"/>
                          </a:solidFill>
                          <a:effectLst/>
                        </a:rPr>
                        <a:t>Схема 5 (Спрощений режим оподаткування 4 група юридичні особи)</a:t>
                      </a:r>
                      <a:endParaRPr lang="uk-UA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5 млн. грн., від 0-50 найманих працівників, Ставка єдиного податку підприємці для цієї групи становить 3% з ПДВ.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  <a:tr h="8156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chemeClr val="tx1"/>
                          </a:solidFill>
                          <a:effectLst/>
                        </a:rPr>
                        <a:t>Схема 6 (Спрощений режим оподаткування 4 група юридичні особи)</a:t>
                      </a:r>
                      <a:endParaRPr lang="uk-UA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chemeClr val="tx1"/>
                          </a:solidFill>
                          <a:effectLst/>
                        </a:rPr>
                        <a:t>Обсяг доходу за рік не перевищує 5 млн. грн., від 0-50 найманих працівників, Ставка єдиного податку підприємці для цієї групи становить 5% без ПДВ від суми доходу за звітний період.</a:t>
                      </a: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177" marR="5217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5684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5</a:t>
            </a:fld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2266681" y="1152907"/>
                <a:ext cx="9131121" cy="51078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uk-UA" sz="1600" dirty="0"/>
                  <a:t>Для визначення оптимальної схеми постає задача розробки комплексу моделей, який дозволить задовольнити інтереси як держави, так і підприємства. В основі побудованих моделей виступають три цільових функції:</a:t>
                </a:r>
              </a:p>
              <a:p>
                <a:pPr algn="ctr"/>
                <a:r>
                  <a:rPr lang="uk-UA" sz="1600" dirty="0" err="1"/>
                  <a:t>ТВі</a:t>
                </a:r>
                <a:r>
                  <a:rPr lang="uk-UA" sz="1600" dirty="0"/>
                  <a:t>→</a:t>
                </a:r>
                <a:r>
                  <a:rPr lang="en-US" sz="1600" dirty="0"/>
                  <a:t>min,</a:t>
                </a:r>
              </a:p>
              <a:p>
                <a:pPr algn="ctr"/>
                <a:r>
                  <a:rPr lang="en-US" sz="1600" dirty="0" err="1"/>
                  <a:t>D→max</a:t>
                </a:r>
                <a:r>
                  <a:rPr lang="en-US" sz="1600" dirty="0"/>
                  <a:t>,</a:t>
                </a:r>
              </a:p>
              <a:p>
                <a:pPr algn="ctr"/>
                <a:r>
                  <a:rPr lang="en-US" sz="1600" dirty="0" err="1"/>
                  <a:t>N→max</a:t>
                </a:r>
                <a:r>
                  <a:rPr lang="en-US" sz="1600" dirty="0"/>
                  <a:t>,</a:t>
                </a:r>
              </a:p>
              <a:p>
                <a:pPr algn="just"/>
                <a:r>
                  <a:rPr lang="uk-UA" sz="1600" dirty="0"/>
                  <a:t>Основна мета моделювання – розв’язання поставленої багатокритеріальної задачі. </a:t>
                </a:r>
              </a:p>
              <a:p>
                <a:pPr algn="just"/>
                <a:r>
                  <a:rPr lang="uk-UA" sz="1600" dirty="0"/>
                  <a:t>З боку підприємства ця задача полягає в мінімізації податкового навантаження </a:t>
                </a:r>
                <a:r>
                  <a:rPr lang="uk-UA" sz="1600" dirty="0" err="1"/>
                  <a:t>ТВі</a:t>
                </a:r>
                <a:r>
                  <a:rPr lang="uk-UA" sz="1600" dirty="0"/>
                  <a:t>, та максимізації  його чистого прибутку </a:t>
                </a:r>
                <a:r>
                  <a:rPr lang="en-US" sz="1600" dirty="0"/>
                  <a:t>D.  </a:t>
                </a:r>
                <a:r>
                  <a:rPr lang="uk-UA" sz="1600" dirty="0"/>
                  <a:t>Податкове навантаження визначається відносною величиною. З боку держави ця задача полягає у максимізації податкових відрахувань до бюджету </a:t>
                </a:r>
                <a:r>
                  <a:rPr lang="en-US" sz="1600" dirty="0"/>
                  <a:t>N. </a:t>
                </a:r>
                <a:endParaRPr lang="uk-UA" sz="160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600" i="1"/>
                        <m:t>𝐹</m:t>
                      </m:r>
                      <m:r>
                        <a:rPr lang="uk-UA" sz="1600" i="1"/>
                        <m:t>=</m:t>
                      </m:r>
                      <m:sSub>
                        <m:sSubPr>
                          <m:ctrlPr>
                            <a:rPr lang="uk-UA" sz="1600" i="1"/>
                          </m:ctrlPr>
                        </m:sSubPr>
                        <m:e>
                          <m:r>
                            <a:rPr lang="uk-UA" sz="1600" i="1"/>
                            <m:t>𝐷</m:t>
                          </m:r>
                          <m:r>
                            <a:rPr lang="uk-UA" sz="1600" i="1"/>
                            <m:t>+</m:t>
                          </m:r>
                          <m:r>
                            <a:rPr lang="uk-UA" sz="1600" i="1"/>
                            <m:t>𝑁</m:t>
                          </m:r>
                          <m:r>
                            <a:rPr lang="uk-UA" sz="1600" i="1"/>
                            <m:t>−</m:t>
                          </m:r>
                          <m:r>
                            <a:rPr lang="uk-UA" sz="1600" i="1"/>
                            <m:t>𝑇𝐵</m:t>
                          </m:r>
                        </m:e>
                        <m:sub>
                          <m:r>
                            <a:rPr lang="uk-UA" sz="1600" i="1"/>
                            <m:t>𝑖</m:t>
                          </m:r>
                          <m:r>
                            <a:rPr lang="uk-UA" sz="1600" i="1"/>
                            <m:t> </m:t>
                          </m:r>
                        </m:sub>
                      </m:sSub>
                      <m:r>
                        <a:rPr lang="uk-UA" sz="1600" i="1"/>
                        <m:t>→</m:t>
                      </m:r>
                      <m:r>
                        <a:rPr lang="uk-UA" sz="1600" i="1"/>
                        <m:t>𝑚𝑎𝑥</m:t>
                      </m:r>
                    </m:oMath>
                  </m:oMathPara>
                </a14:m>
                <a:endParaRPr lang="uk-UA" sz="1600" dirty="0"/>
              </a:p>
              <a:p>
                <a:pPr algn="just"/>
                <a:r>
                  <a:rPr lang="uk-UA" sz="1600" dirty="0"/>
                  <a:t>Для пошуку оптимального рішення розрахуємо інтегральний показник для визначення оптимальної схеми процесів оподаткування. </a:t>
                </a:r>
                <a:endParaRPr lang="uk-UA" sz="1600" dirty="0" smtClean="0"/>
              </a:p>
              <a:p>
                <a:r>
                  <a:rPr lang="uk-UA" sz="1600" dirty="0" smtClean="0"/>
                  <a:t>Евклідова </a:t>
                </a:r>
                <a:r>
                  <a:rPr lang="uk-UA" sz="1600" dirty="0"/>
                  <a:t>відстань, що визначається за наступною формулою: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1600" i="1"/>
                        </m:ctrlPr>
                      </m:sSubPr>
                      <m:e>
                        <m:r>
                          <a:rPr lang="uk-UA" sz="1600" i="1"/>
                          <m:t>𝑝</m:t>
                        </m:r>
                      </m:e>
                      <m:sub>
                        <m:r>
                          <a:rPr lang="uk-UA" sz="1600" i="1"/>
                          <m:t>𝐸</m:t>
                        </m:r>
                      </m:sub>
                    </m:sSub>
                    <m:d>
                      <m:dPr>
                        <m:ctrlPr>
                          <a:rPr lang="uk-UA" sz="1600" i="1"/>
                        </m:ctrlPr>
                      </m:dPr>
                      <m:e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𝑖</m:t>
                            </m:r>
                          </m:sub>
                        </m:sSub>
                        <m:r>
                          <a:rPr lang="uk-UA" sz="1600" i="1"/>
                          <m:t>,</m:t>
                        </m:r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𝑗</m:t>
                            </m:r>
                          </m:sub>
                        </m:sSub>
                        <m:r>
                          <a:rPr lang="uk-UA" sz="1600" i="1"/>
                          <m:t> </m:t>
                        </m:r>
                      </m:e>
                    </m:d>
                    <m:r>
                      <a:rPr lang="uk-UA" sz="1600" i="1"/>
                      <m:t>=</m:t>
                    </m:r>
                    <m:rad>
                      <m:radPr>
                        <m:degHide m:val="on"/>
                        <m:ctrlPr>
                          <a:rPr lang="uk-UA" sz="1600" i="1"/>
                        </m:ctrlPr>
                      </m:radPr>
                      <m:deg/>
                      <m:e>
                        <m:nary>
                          <m:naryPr>
                            <m:chr m:val="∑"/>
                            <m:limLoc m:val="undOvr"/>
                            <m:ctrlPr>
                              <a:rPr lang="uk-UA" sz="1600" i="1"/>
                            </m:ctrlPr>
                          </m:naryPr>
                          <m:sub>
                            <m:r>
                              <a:rPr lang="uk-UA" sz="1600" i="1"/>
                              <m:t>𝑙</m:t>
                            </m:r>
                            <m:r>
                              <a:rPr lang="uk-UA" sz="1600" i="1"/>
                              <m:t>=1</m:t>
                            </m:r>
                          </m:sub>
                          <m:sup>
                            <m:r>
                              <a:rPr lang="uk-UA" sz="1600" i="1"/>
                              <m:t>𝑛</m:t>
                            </m:r>
                          </m:sup>
                          <m:e>
                            <m:sSup>
                              <m:sSupPr>
                                <m:ctrlPr>
                                  <a:rPr lang="uk-UA" sz="1600" i="1"/>
                                </m:ctrlPr>
                              </m:sSupPr>
                              <m:e>
                                <m:r>
                                  <a:rPr lang="uk-UA" sz="1600" i="1"/>
                                  <m:t>(</m:t>
                                </m:r>
                                <m:sSub>
                                  <m:sSubPr>
                                    <m:ctrlPr>
                                      <a:rPr lang="uk-UA" sz="1600" i="1"/>
                                    </m:ctrlPr>
                                  </m:sSubPr>
                                  <m:e>
                                    <m:r>
                                      <a:rPr lang="uk-UA" sz="1600" i="1"/>
                                      <m:t>𝑧</m:t>
                                    </m:r>
                                  </m:e>
                                  <m:sub>
                                    <m:r>
                                      <a:rPr lang="uk-UA" sz="1600" i="1"/>
                                      <m:t>𝑙𝑗</m:t>
                                    </m:r>
                                  </m:sub>
                                </m:sSub>
                                <m:r>
                                  <a:rPr lang="uk-UA" sz="1600" i="1"/>
                                  <m:t>−</m:t>
                                </m:r>
                                <m:sSub>
                                  <m:sSubPr>
                                    <m:ctrlPr>
                                      <a:rPr lang="uk-UA" sz="1600" i="1"/>
                                    </m:ctrlPr>
                                  </m:sSubPr>
                                  <m:e>
                                    <m:r>
                                      <a:rPr lang="uk-UA" sz="1600" i="1"/>
                                      <m:t>𝑧</m:t>
                                    </m:r>
                                  </m:e>
                                  <m:sub>
                                    <m:r>
                                      <a:rPr lang="uk-UA" sz="1600" i="1"/>
                                      <m:t>𝑖𝑙</m:t>
                                    </m:r>
                                  </m:sub>
                                </m:sSub>
                                <m:r>
                                  <a:rPr lang="uk-UA" sz="1600" i="1"/>
                                  <m:t>)</m:t>
                                </m:r>
                              </m:e>
                              <m:sup>
                                <m:r>
                                  <a:rPr lang="uk-UA" sz="1600" i="1"/>
                                  <m:t>2</m:t>
                                </m:r>
                              </m:sup>
                            </m:sSup>
                          </m:e>
                        </m:nary>
                      </m:e>
                    </m:rad>
                  </m:oMath>
                </a14:m>
                <a:r>
                  <a:rPr lang="uk-UA" sz="1600" dirty="0"/>
                  <a:t>,</a:t>
                </a:r>
              </a:p>
              <a:p>
                <a:r>
                  <a:rPr lang="uk-UA" sz="1600" dirty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1600" i="1"/>
                        </m:ctrlPr>
                      </m:sSubPr>
                      <m:e>
                        <m:r>
                          <a:rPr lang="uk-UA" sz="1600" i="1"/>
                          <m:t>𝑝</m:t>
                        </m:r>
                      </m:e>
                      <m:sub>
                        <m:r>
                          <a:rPr lang="uk-UA" sz="1600" i="1"/>
                          <m:t>𝐸</m:t>
                        </m:r>
                      </m:sub>
                    </m:sSub>
                    <m:d>
                      <m:dPr>
                        <m:ctrlPr>
                          <a:rPr lang="uk-UA" sz="1600" i="1"/>
                        </m:ctrlPr>
                      </m:dPr>
                      <m:e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𝑖</m:t>
                            </m:r>
                          </m:sub>
                        </m:sSub>
                        <m:r>
                          <a:rPr lang="uk-UA" sz="1600" i="1"/>
                          <m:t>,</m:t>
                        </m:r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𝑗</m:t>
                            </m:r>
                          </m:sub>
                        </m:sSub>
                        <m:r>
                          <a:rPr lang="uk-UA" sz="1600" i="1"/>
                          <m:t> </m:t>
                        </m:r>
                      </m:e>
                    </m:d>
                    <m:r>
                      <a:rPr lang="uk-UA" sz="1600" i="1"/>
                      <m:t>− </m:t>
                    </m:r>
                  </m:oMath>
                </a14:m>
                <a:r>
                  <a:rPr lang="uk-UA" sz="1600" dirty="0"/>
                  <a:t>відстань між </a:t>
                </a:r>
                <a:r>
                  <a:rPr lang="uk-UA" sz="1600" i="1" dirty="0"/>
                  <a:t>і</a:t>
                </a:r>
                <a:r>
                  <a:rPr lang="uk-UA" sz="1600" dirty="0"/>
                  <a:t>-</a:t>
                </a:r>
                <a:r>
                  <a:rPr lang="uk-UA" sz="1600" dirty="0" err="1"/>
                  <a:t>им</a:t>
                </a:r>
                <a:r>
                  <a:rPr lang="uk-UA" sz="1600" dirty="0"/>
                  <a:t> і </a:t>
                </a:r>
                <a:r>
                  <a:rPr lang="uk-UA" sz="1600" i="1" dirty="0"/>
                  <a:t>j </a:t>
                </a:r>
                <a:r>
                  <a:rPr lang="uk-UA" sz="1600" dirty="0"/>
                  <a:t>-</a:t>
                </a:r>
                <a:r>
                  <a:rPr lang="uk-UA" sz="1600" dirty="0" err="1"/>
                  <a:t>им</a:t>
                </a:r>
                <a:r>
                  <a:rPr lang="uk-UA" sz="1600" dirty="0"/>
                  <a:t> показником групи;</a:t>
                </a:r>
              </a:p>
              <a:p>
                <a:r>
                  <a:rPr lang="uk-UA" sz="1600" dirty="0"/>
                  <a:t>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1600" i="1"/>
                        </m:ctrlPr>
                      </m:dPr>
                      <m:e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𝑙𝑗</m:t>
                            </m:r>
                          </m:sub>
                        </m:sSub>
                        <m:r>
                          <a:rPr lang="uk-UA" sz="1600" i="1"/>
                          <m:t>−</m:t>
                        </m:r>
                        <m:sSub>
                          <m:sSubPr>
                            <m:ctrlPr>
                              <a:rPr lang="uk-UA" sz="1600" i="1"/>
                            </m:ctrlPr>
                          </m:sSubPr>
                          <m:e>
                            <m:r>
                              <a:rPr lang="uk-UA" sz="1600" i="1"/>
                              <m:t>𝑧</m:t>
                            </m:r>
                          </m:e>
                          <m:sub>
                            <m:r>
                              <a:rPr lang="uk-UA" sz="1600" i="1"/>
                              <m:t>𝑖𝑙</m:t>
                            </m:r>
                          </m:sub>
                        </m:sSub>
                      </m:e>
                    </m:d>
                    <m:r>
                      <a:rPr lang="uk-UA" sz="1600" i="1"/>
                      <m:t>−</m:t>
                    </m:r>
                  </m:oMath>
                </a14:m>
                <a:r>
                  <a:rPr lang="uk-UA" sz="1600" dirty="0"/>
                  <a:t> стандартизовані значення </a:t>
                </a:r>
                <a:r>
                  <a:rPr lang="uk-UA" sz="1600" i="1" dirty="0"/>
                  <a:t>і</a:t>
                </a:r>
                <a:r>
                  <a:rPr lang="uk-UA" sz="1600" dirty="0"/>
                  <a:t>-ого й </a:t>
                </a:r>
                <a:r>
                  <a:rPr lang="uk-UA" sz="1600" i="1" dirty="0"/>
                  <a:t>j</a:t>
                </a:r>
                <a:r>
                  <a:rPr lang="uk-UA" sz="1600" dirty="0"/>
                  <a:t>-ого показників групи в </a:t>
                </a:r>
                <a:r>
                  <a:rPr lang="uk-UA" sz="1600" dirty="0" smtClean="0"/>
                  <a:t>періоді </a:t>
                </a:r>
                <a:endParaRPr lang="uk-UA" sz="1600" dirty="0"/>
              </a:p>
              <a:p>
                <a:endParaRPr lang="en-US" sz="16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6681" y="1152907"/>
                <a:ext cx="9131121" cy="5107873"/>
              </a:xfrm>
              <a:prstGeom prst="rect">
                <a:avLst/>
              </a:prstGeom>
              <a:blipFill rotWithShape="0">
                <a:blip r:embed="rId2"/>
                <a:stretch>
                  <a:fillRect l="-401" t="-358" r="-33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2137892" y="262457"/>
            <a:ext cx="90581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Багатокритеріальна</a:t>
            </a:r>
            <a:r>
              <a:rPr lang="ru-RU" sz="2400" dirty="0" smtClean="0"/>
              <a:t> задача </a:t>
            </a:r>
            <a:r>
              <a:rPr lang="ru-RU" sz="2400" dirty="0" err="1" smtClean="0"/>
              <a:t>визначення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оптимальної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схеми</a:t>
            </a:r>
            <a:r>
              <a:rPr lang="ru-RU" sz="2400" dirty="0" smtClean="0"/>
              <a:t> </a:t>
            </a:r>
            <a:r>
              <a:rPr lang="ru-RU" sz="2400" dirty="0" err="1" smtClean="0"/>
              <a:t>опопдаткування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492675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0621" y="347730"/>
            <a:ext cx="9443992" cy="104318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Визначення </a:t>
            </a:r>
            <a:r>
              <a:rPr lang="uk-UA" dirty="0"/>
              <a:t>інтегральних показників </a:t>
            </a:r>
            <a:r>
              <a:rPr lang="uk-UA" dirty="0" smtClean="0"/>
              <a:t>гармонізації оподаткування</a:t>
            </a:r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25769" y="1661375"/>
                <a:ext cx="9778843" cy="4249847"/>
              </a:xfrm>
            </p:spPr>
            <p:txBody>
              <a:bodyPr/>
              <a:lstStyle/>
              <a:p>
                <a:pPr marL="0" indent="0" algn="just">
                  <a:buNone/>
                </a:pPr>
                <a:r>
                  <a:rPr lang="ru-RU" dirty="0"/>
                  <a:t>Для </a:t>
                </a:r>
                <a:r>
                  <a:rPr lang="ru-RU" dirty="0" err="1"/>
                  <a:t>визначення</a:t>
                </a:r>
                <a:r>
                  <a:rPr lang="ru-RU" dirty="0"/>
                  <a:t> </a:t>
                </a:r>
                <a:r>
                  <a:rPr lang="ru-RU" dirty="0" err="1"/>
                  <a:t>інтегральних</a:t>
                </a:r>
                <a:r>
                  <a:rPr lang="ru-RU" dirty="0"/>
                  <a:t> </a:t>
                </a:r>
                <a:r>
                  <a:rPr lang="ru-RU" dirty="0" err="1"/>
                  <a:t>показників</a:t>
                </a:r>
                <a:r>
                  <a:rPr lang="ru-RU" dirty="0"/>
                  <a:t> </a:t>
                </a:r>
                <a:r>
                  <a:rPr lang="ru-RU" dirty="0" err="1"/>
                  <a:t>скористаємося</a:t>
                </a:r>
                <a:r>
                  <a:rPr lang="ru-RU" dirty="0"/>
                  <a:t> методом </a:t>
                </a:r>
                <a:r>
                  <a:rPr lang="ru-RU" dirty="0" err="1"/>
                  <a:t>редукції</a:t>
                </a:r>
                <a:r>
                  <a:rPr lang="ru-RU" dirty="0"/>
                  <a:t>, а </a:t>
                </a:r>
                <a:r>
                  <a:rPr lang="ru-RU" dirty="0" err="1" smtClean="0"/>
                  <a:t>саме</a:t>
                </a:r>
                <a:r>
                  <a:rPr lang="ru-RU" dirty="0" smtClean="0"/>
                  <a:t> </a:t>
                </a:r>
                <a:r>
                  <a:rPr lang="ru-RU" dirty="0" err="1" smtClean="0"/>
                  <a:t>розрахунком</a:t>
                </a:r>
                <a:r>
                  <a:rPr lang="ru-RU" dirty="0" smtClean="0"/>
                  <a:t> </a:t>
                </a:r>
                <a:r>
                  <a:rPr lang="ru-RU" dirty="0" err="1" smtClean="0"/>
                  <a:t>таксономічного</a:t>
                </a:r>
                <a:r>
                  <a:rPr lang="ru-RU" dirty="0" smtClean="0"/>
                  <a:t> </a:t>
                </a:r>
                <a:r>
                  <a:rPr lang="ru-RU" dirty="0" err="1" smtClean="0"/>
                  <a:t>показника</a:t>
                </a:r>
                <a:r>
                  <a:rPr lang="ru-RU" dirty="0" smtClean="0"/>
                  <a:t>.</a:t>
                </a:r>
              </a:p>
              <a:p>
                <a:pPr marL="0" indent="0">
                  <a:buNone/>
                </a:pPr>
                <a:r>
                  <a:rPr lang="uk-UA" dirty="0"/>
                  <a:t>Оскільки показники можуть бути виражені в абсолютних і відносних величинах, а також мати різні одиниці виміру, то на другому кроці здійснюється процедура їхньої стандартизації за наступною формулою: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uk-UA" i="1"/>
                            <m:t>𝑧</m:t>
                          </m:r>
                        </m:e>
                        <m:sub>
                          <m:r>
                            <a:rPr lang="uk-UA" i="1"/>
                            <m:t>𝑖𝑗</m:t>
                          </m:r>
                        </m:sub>
                      </m:sSub>
                      <m:r>
                        <a:rPr lang="uk-UA" i="1"/>
                        <m:t>=</m:t>
                      </m:r>
                      <m:f>
                        <m:fPr>
                          <m:ctrlPr>
                            <a:rPr lang="uk-UA" i="1"/>
                          </m:ctrlPr>
                        </m:fPr>
                        <m:num>
                          <m:sSub>
                            <m:sSubPr>
                              <m:ctrlPr>
                                <a:rPr lang="uk-UA" i="1"/>
                              </m:ctrlPr>
                            </m:sSubPr>
                            <m:e>
                              <m:r>
                                <a:rPr lang="uk-UA" i="1"/>
                                <m:t>𝑦</m:t>
                              </m:r>
                            </m:e>
                            <m:sub>
                              <m:r>
                                <a:rPr lang="uk-UA" i="1"/>
                                <m:t>𝑖𝑗</m:t>
                              </m:r>
                            </m:sub>
                          </m:sSub>
                          <m:r>
                            <a:rPr lang="uk-UA" i="1"/>
                            <m:t>−</m:t>
                          </m:r>
                          <m:sSub>
                            <m:sSubPr>
                              <m:ctrlPr>
                                <a:rPr lang="uk-UA" i="1"/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uk-UA" i="1"/>
                                  </m:ctrlPr>
                                </m:accPr>
                                <m:e>
                                  <m:r>
                                    <a:rPr lang="uk-UA" i="1"/>
                                    <m:t>𝑦</m:t>
                                  </m:r>
                                </m:e>
                              </m:acc>
                            </m:e>
                            <m:sub>
                              <m:r>
                                <a:rPr lang="uk-UA" i="1"/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uk-UA" i="1"/>
                              </m:ctrlPr>
                            </m:sSubPr>
                            <m:e>
                              <m:r>
                                <a:rPr lang="uk-UA" i="1"/>
                                <m:t>𝑆</m:t>
                              </m:r>
                            </m:e>
                            <m:sub>
                              <m:r>
                                <a:rPr lang="uk-UA" i="1"/>
                                <m:t>𝑖</m:t>
                              </m:r>
                            </m:sub>
                          </m:sSub>
                        </m:den>
                      </m:f>
                      <m:r>
                        <a:rPr lang="uk-UA" i="1"/>
                        <m:t>,</m:t>
                      </m:r>
                    </m:oMath>
                  </m:oMathPara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𝑧</m:t>
                        </m:r>
                      </m:e>
                      <m:sub>
                        <m:r>
                          <a:rPr lang="uk-UA" i="1"/>
                          <m:t>𝑖𝑗</m:t>
                        </m:r>
                        <m:r>
                          <a:rPr lang="uk-UA" i="1"/>
                          <m:t> </m:t>
                        </m:r>
                      </m:sub>
                    </m:sSub>
                  </m:oMath>
                </a14:m>
                <a:r>
                  <a:rPr lang="uk-UA" dirty="0"/>
                  <a:t>- стандартизоване значення </a:t>
                </a:r>
                <a:r>
                  <a:rPr lang="uk-UA" i="1" dirty="0"/>
                  <a:t>і</a:t>
                </a:r>
                <a:r>
                  <a:rPr lang="uk-UA" dirty="0"/>
                  <a:t>-го показника в </a:t>
                </a:r>
                <a:r>
                  <a:rPr lang="uk-UA" i="1" dirty="0"/>
                  <a:t>j</a:t>
                </a:r>
                <a:r>
                  <a:rPr lang="uk-UA" dirty="0"/>
                  <a:t>-</a:t>
                </a:r>
                <a:r>
                  <a:rPr lang="uk-UA" dirty="0" err="1"/>
                  <a:t>ому</a:t>
                </a:r>
                <a:r>
                  <a:rPr lang="uk-UA" dirty="0"/>
                  <a:t> досліджуваному періоді;  </a:t>
                </a:r>
              </a:p>
              <a:p>
                <a:pPr marL="0" indent="0">
                  <a:buNone/>
                </a:pPr>
                <a:r>
                  <a:rPr lang="uk-UA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uk-UA" i="1"/>
                            </m:ctrlPr>
                          </m:accPr>
                          <m:e>
                            <m:r>
                              <a:rPr lang="uk-UA" i="1"/>
                              <m:t>𝑦</m:t>
                            </m:r>
                          </m:e>
                        </m:acc>
                      </m:e>
                      <m:sub>
                        <m:r>
                          <a:rPr lang="uk-UA" i="1"/>
                          <m:t>𝑖</m:t>
                        </m:r>
                        <m:r>
                          <a:rPr lang="uk-UA" i="1"/>
                          <m:t> </m:t>
                        </m:r>
                      </m:sub>
                    </m:sSub>
                  </m:oMath>
                </a14:m>
                <a:r>
                  <a:rPr lang="uk-UA" dirty="0"/>
                  <a:t>- середнє арифметичне значення </a:t>
                </a:r>
                <a:r>
                  <a:rPr lang="uk-UA" i="1" dirty="0"/>
                  <a:t>і</a:t>
                </a:r>
                <a:r>
                  <a:rPr lang="uk-UA" dirty="0"/>
                  <a:t>-го показника;</a:t>
                </a:r>
              </a:p>
              <a:p>
                <a:pPr marL="0" indent="0">
                  <a:buNone/>
                </a:pPr>
                <a:r>
                  <a:rPr lang="uk-UA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𝑆</m:t>
                        </m:r>
                      </m:e>
                      <m:sub>
                        <m:r>
                          <a:rPr lang="uk-UA" i="1"/>
                          <m:t>𝑖</m:t>
                        </m:r>
                      </m:sub>
                    </m:sSub>
                    <m:r>
                      <a:rPr lang="uk-UA" i="1"/>
                      <m:t>− </m:t>
                    </m:r>
                  </m:oMath>
                </a14:m>
                <a:r>
                  <a:rPr lang="uk-UA" dirty="0"/>
                  <a:t>стандартне відхилення </a:t>
                </a:r>
                <a:r>
                  <a:rPr lang="uk-UA" i="1" dirty="0"/>
                  <a:t>і</a:t>
                </a:r>
                <a:r>
                  <a:rPr lang="uk-UA" dirty="0"/>
                  <a:t>-го показника</a:t>
                </a:r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25769" y="1661375"/>
                <a:ext cx="9778843" cy="4249847"/>
              </a:xfrm>
              <a:blipFill rotWithShape="0">
                <a:blip r:embed="rId2"/>
                <a:stretch>
                  <a:fillRect l="-499" t="-861" r="-56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013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540913"/>
                <a:ext cx="8915400" cy="5370309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uk-UA" dirty="0"/>
                  <a:t>Поділ ознак на стимулятори й </a:t>
                </a:r>
                <a:r>
                  <a:rPr lang="uk-UA" dirty="0" err="1"/>
                  <a:t>дестимулятори</a:t>
                </a:r>
                <a:r>
                  <a:rPr lang="uk-UA" dirty="0"/>
                  <a:t> є основою для побудови так званого еталона розвитку, що являє собою точку  з координатами: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uk-UA" i="1"/>
                            <m:t>𝑃</m:t>
                          </m:r>
                        </m:e>
                        <m:sub>
                          <m:r>
                            <a:rPr lang="uk-UA" i="1"/>
                            <m:t>0</m:t>
                          </m:r>
                        </m:sub>
                      </m:sSub>
                      <m:r>
                        <a:rPr lang="uk-UA" i="1"/>
                        <m:t>(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uk-UA" i="1"/>
                            <m:t>𝑧</m:t>
                          </m:r>
                        </m:e>
                        <m:sub>
                          <m:r>
                            <a:rPr lang="uk-UA" i="1"/>
                            <m:t>01</m:t>
                          </m:r>
                        </m:sub>
                      </m:sSub>
                      <m:r>
                        <a:rPr lang="uk-UA" i="1"/>
                        <m:t>,…,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uk-UA" i="1"/>
                            <m:t>𝑧</m:t>
                          </m:r>
                        </m:e>
                        <m:sub>
                          <m:r>
                            <a:rPr lang="uk-UA" i="1"/>
                            <m:t>0</m:t>
                          </m:r>
                          <m:r>
                            <a:rPr lang="uk-UA" i="1"/>
                            <m:t>𝑚</m:t>
                          </m:r>
                        </m:sub>
                      </m:sSub>
                      <m:r>
                        <a:rPr lang="uk-UA" i="1"/>
                        <m:t>)</m:t>
                      </m:r>
                    </m:oMath>
                  </m:oMathPara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𝑧</m:t>
                        </m:r>
                      </m:e>
                      <m:sub>
                        <m:r>
                          <a:rPr lang="uk-UA" i="1"/>
                          <m:t>0х</m:t>
                        </m:r>
                      </m:sub>
                    </m:sSub>
                    <m:r>
                      <a:rPr lang="uk-UA" i="1"/>
                      <m:t>=</m:t>
                    </m:r>
                    <m:r>
                      <a:rPr lang="uk-UA" i="1"/>
                      <m:t>𝑚𝑎𝑥</m:t>
                    </m:r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𝑧</m:t>
                        </m:r>
                      </m:e>
                      <m:sub>
                        <m:r>
                          <a:rPr lang="uk-UA" i="1"/>
                          <m:t>𝑛</m:t>
                        </m:r>
                      </m:sub>
                    </m:sSub>
                    <m:r>
                      <a:rPr lang="uk-UA" i="1"/>
                      <m:t>,  якщо </m:t>
                    </m:r>
                    <m:r>
                      <a:rPr lang="uk-UA" i="1"/>
                      <m:t>𝑠</m:t>
                    </m:r>
                    <m:r>
                      <a:rPr lang="uk-UA" i="1"/>
                      <m:t>𝜖</m:t>
                    </m:r>
                    <m:r>
                      <a:rPr lang="uk-UA" i="1"/>
                      <m:t>𝐼</m:t>
                    </m:r>
                  </m:oMath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𝑧</m:t>
                        </m:r>
                      </m:e>
                      <m:sub>
                        <m:r>
                          <a:rPr lang="uk-UA" i="1"/>
                          <m:t>0х</m:t>
                        </m:r>
                      </m:sub>
                    </m:sSub>
                    <m:r>
                      <a:rPr lang="uk-UA" i="1"/>
                      <m:t>=</m:t>
                    </m:r>
                    <m:r>
                      <a:rPr lang="uk-UA" i="1"/>
                      <m:t>𝑚𝑖𝑛</m:t>
                    </m:r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𝑧</m:t>
                        </m:r>
                      </m:e>
                      <m:sub>
                        <m:r>
                          <a:rPr lang="uk-UA" i="1"/>
                          <m:t>𝑛</m:t>
                        </m:r>
                      </m:sub>
                    </m:sSub>
                    <m:r>
                      <a:rPr lang="uk-UA" i="1"/>
                      <m:t>,  якщо </m:t>
                    </m:r>
                    <m:r>
                      <a:rPr lang="uk-UA" i="1"/>
                      <m:t>𝑠</m:t>
                    </m:r>
                    <m:r>
                      <a:rPr lang="uk-UA" i="1"/>
                      <m:t>∉</m:t>
                    </m:r>
                    <m:r>
                      <a:rPr lang="uk-UA" i="1"/>
                      <m:t>𝐼</m:t>
                    </m:r>
                    <m:r>
                      <a:rPr lang="uk-UA" i="1"/>
                      <m:t>(</m:t>
                    </m:r>
                    <m:r>
                      <a:rPr lang="uk-UA" i="1"/>
                      <m:t>𝑠</m:t>
                    </m:r>
                    <m:r>
                      <a:rPr lang="uk-UA" i="1"/>
                      <m:t>=1,…,</m:t>
                    </m:r>
                    <m:r>
                      <a:rPr lang="uk-UA" i="1"/>
                      <m:t>𝑚</m:t>
                    </m:r>
                    <m:r>
                      <a:rPr lang="uk-UA" i="1"/>
                      <m:t>)</m:t>
                    </m:r>
                  </m:oMath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Відстань між окремими точками-одиницями і точкою Р</a:t>
                </a:r>
                <a:r>
                  <a:rPr lang="uk-UA" baseline="-25000" dirty="0"/>
                  <a:t>0</a:t>
                </a:r>
                <a:r>
                  <a:rPr lang="uk-UA" dirty="0"/>
                  <a:t>, що представляє еталон розвитку, позначається </a:t>
                </a:r>
                <a:r>
                  <a:rPr lang="uk-UA" dirty="0" err="1"/>
                  <a:t>c</a:t>
                </a:r>
                <a:r>
                  <a:rPr lang="uk-UA" baseline="-25000" dirty="0" err="1"/>
                  <a:t>іo</a:t>
                </a:r>
                <a:r>
                  <a:rPr lang="uk-UA" dirty="0"/>
                  <a:t> й розраховується в такий спосіб: 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uk-UA"/>
                            <m:t>C</m:t>
                          </m:r>
                        </m:e>
                        <m:sub>
                          <m:r>
                            <a:rPr lang="uk-UA"/>
                            <m:t>і0</m:t>
                          </m:r>
                        </m:sub>
                      </m:sSub>
                      <m:r>
                        <a:rPr lang="uk-UA"/>
                        <m:t>=</m:t>
                      </m:r>
                      <m:rad>
                        <m:radPr>
                          <m:degHide m:val="on"/>
                          <m:ctrlPr>
                            <a:rPr lang="uk-UA" i="1"/>
                          </m:ctrlPr>
                        </m:radPr>
                        <m:deg/>
                        <m:e>
                          <m:nary>
                            <m:naryPr>
                              <m:chr m:val="∑"/>
                              <m:limLoc m:val="undOvr"/>
                              <m:ctrlPr>
                                <a:rPr lang="uk-UA" i="1"/>
                              </m:ctrlPr>
                            </m:naryPr>
                            <m:sub>
                              <m:r>
                                <m:rPr>
                                  <m:sty m:val="p"/>
                                </m:rPr>
                                <a:rPr lang="uk-UA"/>
                                <m:t>j</m:t>
                              </m:r>
                              <m:r>
                                <a:rPr lang="uk-UA"/>
                                <m:t>=1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uk-UA"/>
                                <m:t>m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uk-UA" i="1"/>
                                  </m:ctrlPr>
                                </m:sSupPr>
                                <m:e>
                                  <m:r>
                                    <a:rPr lang="uk-UA"/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uk-UA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uk-UA"/>
                                        <m:t>Z</m:t>
                                      </m:r>
                                    </m:e>
                                    <m:sub>
                                      <m:r>
                                        <a:rPr lang="uk-UA"/>
                                        <m:t>і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uk-UA"/>
                                        <m:t>j</m:t>
                                      </m:r>
                                    </m:sub>
                                  </m:sSub>
                                  <m:r>
                                    <a:rPr lang="uk-UA" i="1"/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uk-UA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uk-UA"/>
                                        <m:t>Z</m:t>
                                      </m:r>
                                    </m:e>
                                    <m:sub>
                                      <m:r>
                                        <a:rPr lang="uk-UA"/>
                                        <m:t>0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uk-UA"/>
                                        <m:t>j</m:t>
                                      </m:r>
                                    </m:sub>
                                  </m:sSub>
                                  <m:r>
                                    <a:rPr lang="uk-UA"/>
                                    <m:t>)</m:t>
                                  </m:r>
                                </m:e>
                                <m:sup>
                                  <m:r>
                                    <a:rPr lang="uk-UA"/>
                                    <m:t>2</m:t>
                                  </m:r>
                                </m:sup>
                              </m:sSup>
                            </m:e>
                          </m:nary>
                        </m:e>
                      </m:rad>
                    </m:oMath>
                  </m:oMathPara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Отримані відстані служать вихідними величинами, використовуваними при розрахунку інтегрального показника: 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uk-UA" i="1"/>
                          </m:ctrlPr>
                        </m:sSubSupPr>
                        <m:e>
                          <m:r>
                            <a:rPr lang="uk-UA" i="1"/>
                            <m:t>𝑑</m:t>
                          </m:r>
                        </m:e>
                        <m:sub>
                          <m:r>
                            <a:rPr lang="uk-UA" i="1"/>
                            <m:t>𝑖</m:t>
                          </m:r>
                        </m:sub>
                        <m:sup>
                          <m:r>
                            <a:rPr lang="uk-UA" i="1"/>
                            <m:t>∗</m:t>
                          </m:r>
                        </m:sup>
                      </m:sSubSup>
                      <m:r>
                        <a:rPr lang="uk-UA" i="1"/>
                        <m:t>=1−</m:t>
                      </m:r>
                      <m:f>
                        <m:fPr>
                          <m:ctrlPr>
                            <a:rPr lang="uk-UA" i="1"/>
                          </m:ctrlPr>
                        </m:fPr>
                        <m:num>
                          <m:sSub>
                            <m:sSubPr>
                              <m:ctrlPr>
                                <a:rPr lang="uk-UA" i="1"/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uk-UA"/>
                                <m:t>C</m:t>
                              </m:r>
                            </m:e>
                            <m:sub>
                              <m:r>
                                <a:rPr lang="uk-UA"/>
                                <m:t>і0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uk-UA" i="1"/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uk-UA"/>
                                <m:t>C</m:t>
                              </m:r>
                            </m:e>
                            <m:sub>
                              <m:r>
                                <a:rPr lang="uk-UA"/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uk-UA"/>
                          <m:t>C</m:t>
                        </m:r>
                      </m:e>
                      <m:sub>
                        <m:r>
                          <a:rPr lang="uk-UA"/>
                          <m:t>0</m:t>
                        </m:r>
                      </m:sub>
                    </m:sSub>
                    <m:r>
                      <a:rPr lang="uk-UA" i="1"/>
                      <m:t>=</m:t>
                    </m:r>
                    <m:acc>
                      <m:accPr>
                        <m:chr m:val="̅"/>
                        <m:ctrlPr>
                          <a:rPr lang="uk-UA" i="1"/>
                        </m:ctrlPr>
                      </m:accPr>
                      <m:e>
                        <m:sSub>
                          <m:sSubPr>
                            <m:ctrlPr>
                              <a:rPr lang="uk-UA" i="1"/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uk-UA"/>
                              <m:t>C</m:t>
                            </m:r>
                          </m:e>
                          <m:sub>
                            <m:r>
                              <a:rPr lang="uk-UA"/>
                              <m:t>0</m:t>
                            </m:r>
                          </m:sub>
                        </m:sSub>
                      </m:e>
                    </m:acc>
                    <m:r>
                      <a:rPr lang="uk-UA" i="1"/>
                      <m:t>+2</m:t>
                    </m:r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𝑆</m:t>
                        </m:r>
                      </m:e>
                      <m:sub>
                        <m:r>
                          <a:rPr lang="uk-UA" i="1"/>
                          <m:t>0</m:t>
                        </m:r>
                      </m:sub>
                    </m:sSub>
                  </m:oMath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uk-UA"/>
                          <m:t>C</m:t>
                        </m:r>
                      </m:e>
                      <m:sub>
                        <m:r>
                          <a:rPr lang="uk-UA"/>
                          <m:t>0</m:t>
                        </m:r>
                      </m:sub>
                    </m:sSub>
                    <m:r>
                      <a:rPr lang="uk-UA" i="1"/>
                      <m:t>=1/</m:t>
                    </m:r>
                    <m:r>
                      <a:rPr lang="uk-UA" i="1"/>
                      <m:t>𝑤</m:t>
                    </m:r>
                    <m:nary>
                      <m:naryPr>
                        <m:chr m:val="∑"/>
                        <m:limLoc m:val="undOvr"/>
                        <m:ctrlPr>
                          <a:rPr lang="uk-UA" i="1"/>
                        </m:ctrlPr>
                      </m:naryPr>
                      <m:sub>
                        <m:r>
                          <a:rPr lang="uk-UA" i="1"/>
                          <m:t>𝑖</m:t>
                        </m:r>
                        <m:r>
                          <a:rPr lang="uk-UA" i="1"/>
                          <m:t>=1</m:t>
                        </m:r>
                      </m:sub>
                      <m:sup>
                        <m:r>
                          <a:rPr lang="uk-UA" i="1"/>
                          <m:t>𝑤</m:t>
                        </m:r>
                      </m:sup>
                      <m:e>
                        <m:sSub>
                          <m:sSubPr>
                            <m:ctrlPr>
                              <a:rPr lang="uk-UA" i="1"/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uk-UA"/>
                              <m:t>C</m:t>
                            </m:r>
                          </m:e>
                          <m:sub>
                            <m:r>
                              <a:rPr lang="uk-UA"/>
                              <m:t>і0</m:t>
                            </m:r>
                          </m:sub>
                        </m:sSub>
                      </m:e>
                    </m:nary>
                  </m:oMath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/>
                        </m:ctrlPr>
                      </m:sSubPr>
                      <m:e>
                        <m:r>
                          <a:rPr lang="uk-UA" i="1"/>
                          <m:t>𝑆</m:t>
                        </m:r>
                      </m:e>
                      <m:sub>
                        <m:r>
                          <a:rPr lang="uk-UA" i="1"/>
                          <m:t>0</m:t>
                        </m:r>
                      </m:sub>
                    </m:sSub>
                    <m:r>
                      <a:rPr lang="uk-UA" i="1"/>
                      <m:t>=</m:t>
                    </m:r>
                    <m:rad>
                      <m:radPr>
                        <m:degHide m:val="on"/>
                        <m:ctrlPr>
                          <a:rPr lang="uk-UA" i="1"/>
                        </m:ctrlPr>
                      </m:radPr>
                      <m:deg/>
                      <m:e>
                        <m:r>
                          <a:rPr lang="uk-UA" i="1"/>
                          <m:t>1/</m:t>
                        </m:r>
                        <m:r>
                          <a:rPr lang="uk-UA" i="1"/>
                          <m:t>𝑤</m:t>
                        </m:r>
                        <m:nary>
                          <m:naryPr>
                            <m:chr m:val="∑"/>
                            <m:limLoc m:val="undOvr"/>
                            <m:ctrlPr>
                              <a:rPr lang="uk-UA" i="1"/>
                            </m:ctrlPr>
                          </m:naryPr>
                          <m:sub>
                            <m:r>
                              <a:rPr lang="uk-UA" i="1"/>
                              <m:t>𝑖</m:t>
                            </m:r>
                            <m:r>
                              <a:rPr lang="uk-UA" i="1"/>
                              <m:t>=1</m:t>
                            </m:r>
                          </m:sub>
                          <m:sup>
                            <m:r>
                              <a:rPr lang="uk-UA" i="1"/>
                              <m:t>𝑤</m:t>
                            </m:r>
                          </m:sup>
                          <m:e>
                            <m:r>
                              <a:rPr lang="uk-UA" i="1"/>
                              <m:t>(</m:t>
                            </m:r>
                            <m:sSub>
                              <m:sSubPr>
                                <m:ctrlPr>
                                  <a:rPr lang="uk-UA" i="1"/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uk-UA"/>
                                  <m:t>C</m:t>
                                </m:r>
                              </m:e>
                              <m:sub>
                                <m:r>
                                  <a:rPr lang="uk-UA"/>
                                  <m:t>і0</m:t>
                                </m:r>
                              </m:sub>
                            </m:sSub>
                          </m:e>
                        </m:nary>
                        <m:r>
                          <a:rPr lang="uk-UA" i="1"/>
                          <m:t>−</m:t>
                        </m:r>
                        <m:sSub>
                          <m:sSubPr>
                            <m:ctrlPr>
                              <a:rPr lang="uk-UA" i="1"/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uk-UA"/>
                              <m:t>C</m:t>
                            </m:r>
                          </m:e>
                          <m:sub>
                            <m:r>
                              <a:rPr lang="uk-UA"/>
                              <m:t>0</m:t>
                            </m:r>
                          </m:sub>
                        </m:sSub>
                        <m:r>
                          <a:rPr lang="uk-UA" i="1"/>
                          <m:t>)</m:t>
                        </m:r>
                      </m:e>
                    </m:rad>
                  </m:oMath>
                </a14:m>
                <a:endParaRPr lang="uk-UA" dirty="0"/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540913"/>
                <a:ext cx="8915400" cy="5370309"/>
              </a:xfrm>
              <a:blipFill rotWithShape="0">
                <a:blip r:embed="rId2"/>
                <a:stretch>
                  <a:fillRect l="-479" t="-1362" b="-647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944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3651" y="321972"/>
            <a:ext cx="9340961" cy="830935"/>
          </a:xfrm>
        </p:spPr>
        <p:txBody>
          <a:bodyPr/>
          <a:lstStyle/>
          <a:p>
            <a:pPr algn="ctr"/>
            <a:r>
              <a:rPr lang="uk-UA" dirty="0" smtClean="0"/>
              <a:t>Висновки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3651" y="1489656"/>
            <a:ext cx="8915400" cy="377762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2400" dirty="0"/>
              <a:t>Інтерпретація показника гармонізації оподаткування: чим ближче значення показника рівня розвитку до одиниці, тим на більше високому рівні розвитку перебуває об'єкт. Тобто для найбільш збалансованої та гармонізованої схеми інтегрований показник гармонізації оподаткування буде максимальним.</a:t>
            </a:r>
          </a:p>
          <a:p>
            <a:pPr marL="0" indent="0" algn="just">
              <a:buNone/>
            </a:pPr>
            <a:r>
              <a:rPr lang="uk-UA" sz="2400" dirty="0"/>
              <a:t>Таким чином, вирішення запропонованої моделі багатокритеріальної оптимізації надає  можливість  визначити оптимальну схему спрощеного оподаткування.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582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82407" y="2494208"/>
            <a:ext cx="4558563" cy="11505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увагу</a:t>
            </a:r>
            <a:endParaRPr lang="uk-UA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299703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</TotalTime>
  <Words>707</Words>
  <Application>Microsoft Office PowerPoint</Application>
  <PresentationFormat>Широкоэкранный</PresentationFormat>
  <Paragraphs>70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 3</vt:lpstr>
      <vt:lpstr>Легкий дым</vt:lpstr>
      <vt:lpstr>МОДЕЛЮВАННЯ  ВИБОРУ ОПТИМАЛЬНОЇ СХЕМИ СПРОЩЕНОЇ СИСТЕМИ ОПОДАТКУВАННЯ ПІДПРИЄМСТВА </vt:lpstr>
      <vt:lpstr>Презентация PowerPoint</vt:lpstr>
      <vt:lpstr>Вступ</vt:lpstr>
      <vt:lpstr>Таблиця схем спрощеного оподаткування малих підприємств </vt:lpstr>
      <vt:lpstr>Презентация PowerPoint</vt:lpstr>
      <vt:lpstr>Визначення інтегральних показників гармонізації оподаткування</vt:lpstr>
      <vt:lpstr>Презентация PowerPoint</vt:lpstr>
      <vt:lpstr>Висновки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МОДЕЛЮВАННЯ  ВИБОРУ ОПТИМАЛЬНОЇ СХЕМИ СПРОЩЕНОЇ СИСТЕМИ ОПОДАТКУВАННЯ ПІДПРИЄМСТВА</dc:title>
  <dc:creator>Владимир Кулаковский</dc:creator>
  <cp:lastModifiedBy>Владимир Кулаковский</cp:lastModifiedBy>
  <cp:revision>3</cp:revision>
  <dcterms:created xsi:type="dcterms:W3CDTF">2015-02-10T19:44:50Z</dcterms:created>
  <dcterms:modified xsi:type="dcterms:W3CDTF">2015-02-10T20:03:58Z</dcterms:modified>
</cp:coreProperties>
</file>