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CBD4-DEB7-4B32-B6F3-B3DB12C3F03C}" type="datetimeFigureOut">
              <a:rPr lang="ru-RU" smtClean="0"/>
              <a:t>10.02.2015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6B3A9F7-8D2C-4A97-9C32-C676CEC878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CBD4-DEB7-4B32-B6F3-B3DB12C3F03C}" type="datetimeFigureOut">
              <a:rPr lang="ru-RU" smtClean="0"/>
              <a:t>10.02.2015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6B3A9F7-8D2C-4A97-9C32-C676CEC878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CBD4-DEB7-4B32-B6F3-B3DB12C3F03C}" type="datetimeFigureOut">
              <a:rPr lang="ru-RU" smtClean="0"/>
              <a:t>10.02.2015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3A9F7-8D2C-4A97-9C32-C676CEC8787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CBD4-DEB7-4B32-B6F3-B3DB12C3F03C}" type="datetimeFigureOut">
              <a:rPr lang="ru-RU" smtClean="0"/>
              <a:t>10.02.2015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3A9F7-8D2C-4A97-9C32-C676CEC878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CBD4-DEB7-4B32-B6F3-B3DB12C3F03C}" type="datetimeFigureOut">
              <a:rPr lang="ru-RU" smtClean="0"/>
              <a:t>10.02.2015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6B3A9F7-8D2C-4A97-9C32-C676CEC8787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CBD4-DEB7-4B32-B6F3-B3DB12C3F03C}" type="datetimeFigureOut">
              <a:rPr lang="ru-RU" smtClean="0"/>
              <a:t>10.02.2015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3A9F7-8D2C-4A97-9C32-C676CEC878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CBD4-DEB7-4B32-B6F3-B3DB12C3F03C}" type="datetimeFigureOut">
              <a:rPr lang="ru-RU" smtClean="0"/>
              <a:t>10.02.2015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3A9F7-8D2C-4A97-9C32-C676CEC878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CBD4-DEB7-4B32-B6F3-B3DB12C3F03C}" type="datetimeFigureOut">
              <a:rPr lang="ru-RU" smtClean="0"/>
              <a:t>10.02.2015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3A9F7-8D2C-4A97-9C32-C676CEC878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CBD4-DEB7-4B32-B6F3-B3DB12C3F03C}" type="datetimeFigureOut">
              <a:rPr lang="ru-RU" smtClean="0"/>
              <a:t>10.02.2015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3A9F7-8D2C-4A97-9C32-C676CEC8787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CBD4-DEB7-4B32-B6F3-B3DB12C3F03C}" type="datetimeFigureOut">
              <a:rPr lang="ru-RU" smtClean="0"/>
              <a:t>10.02.2015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3A9F7-8D2C-4A97-9C32-C676CEC878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CBD4-DEB7-4B32-B6F3-B3DB12C3F03C}" type="datetimeFigureOut">
              <a:rPr lang="ru-RU" smtClean="0"/>
              <a:t>10.02.2015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3A9F7-8D2C-4A97-9C32-C676CEC878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BE2CBD4-DEB7-4B32-B6F3-B3DB12C3F03C}" type="datetimeFigureOut">
              <a:rPr lang="ru-RU" smtClean="0"/>
              <a:t>10.02.2015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6B3A9F7-8D2C-4A97-9C32-C676CEC8787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187624" y="579457"/>
            <a:ext cx="7126887" cy="2800767"/>
          </a:xfrm>
          <a:prstGeom prst="rect">
            <a:avLst/>
          </a:prstGeom>
          <a:ln>
            <a:solidFill>
              <a:schemeClr val="tx1"/>
            </a:solidFill>
            <a:headEnd/>
            <a:tailEnd/>
          </a:ln>
          <a:effectLst>
            <a:outerShdw blurRad="76200" dist="50800" dir="5400000" rotWithShape="0">
              <a:srgbClr val="4E3B30">
                <a:alpha val="60000"/>
              </a:srgbClr>
            </a:outerShdw>
            <a:softEdge rad="1270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1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Times New Roman" pitchFamily="18" charset="0"/>
                <a:cs typeface="Arial" pitchFamily="34" charset="0"/>
              </a:rPr>
              <a:t> МОДЕЛІ ВИБОРУ</a:t>
            </a:r>
            <a:endParaRPr kumimoji="0" lang="en-US" sz="4400" b="1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Times New Roman" pitchFamily="18" charset="0"/>
                <a:cs typeface="Arial" pitchFamily="34" charset="0"/>
              </a:rPr>
              <a:t> ПОСТАЧАЛЬНИКІВ</a:t>
            </a:r>
            <a:endParaRPr kumimoji="0" lang="ru-RU" sz="4400" b="1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1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55976" y="4725144"/>
            <a:ext cx="4572000" cy="1631216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>
            <a:spAutoFit/>
          </a:bodyPr>
          <a:lstStyle/>
          <a:p>
            <a:pPr algn="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Шульга С.А</a:t>
            </a:r>
            <a:r>
              <a:rPr lang="uk-UA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., студент 2 року ОКР магістр</a:t>
            </a:r>
          </a:p>
          <a:p>
            <a:pPr algn="r"/>
            <a:r>
              <a:rPr lang="uk-UA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 Факультету Економічної інформатики</a:t>
            </a:r>
          </a:p>
          <a:p>
            <a:pPr algn="r"/>
            <a:r>
              <a:rPr lang="uk-UA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ХНЕУ ім. Семена </a:t>
            </a:r>
            <a:r>
              <a:rPr lang="uk-UA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Кузнеця</a:t>
            </a:r>
            <a:r>
              <a:rPr lang="uk-UA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r"/>
            <a:r>
              <a:rPr lang="uk-UA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Україна</a:t>
            </a:r>
            <a:endParaRPr lang="uk-UA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Rectangle 1"/>
          <p:cNvSpPr>
            <a:spLocks noChangeArrowheads="1"/>
          </p:cNvSpPr>
          <p:nvPr/>
        </p:nvSpPr>
        <p:spPr bwMode="auto">
          <a:xfrm>
            <a:off x="467544" y="548680"/>
            <a:ext cx="8351912" cy="5386090"/>
          </a:xfrm>
          <a:prstGeom prst="rect">
            <a:avLst/>
          </a:prstGeom>
          <a:ln>
            <a:headEnd/>
            <a:tailEnd/>
          </a:ln>
          <a:effectLst>
            <a:outerShdw blurRad="76200" dist="50800" dir="5400000" rotWithShape="0">
              <a:srgbClr val="4E3B30">
                <a:alpha val="60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Проанализировано традиционное решение проблемы поставщиков. Приведена оценка работы с поставщиками. Рассчитан рейтинг для разных поставщиков.</a:t>
            </a:r>
            <a:endParaRPr kumimoji="0" lang="ru-RU" sz="110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cs typeface="Arial" pitchFamily="34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Проаналізовано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традиційне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рішення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проблеми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постачальників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 Наведено </a:t>
            </a:r>
            <a:r>
              <a:rPr kumimoji="0" lang="ru-RU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оцінку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роботи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постачальниками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ru-RU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Розрахований</a:t>
            </a:r>
            <a:r>
              <a:rPr kumimoji="0" lang="en-US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рейтинг</a:t>
            </a:r>
            <a:r>
              <a:rPr kumimoji="0" lang="en-US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для</a:t>
            </a:r>
            <a:r>
              <a:rPr kumimoji="0" lang="en-US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різних</a:t>
            </a:r>
            <a:r>
              <a:rPr kumimoji="0" lang="en-US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постачальників</a:t>
            </a:r>
            <a:r>
              <a:rPr kumimoji="0" lang="en-US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 </a:t>
            </a:r>
            <a:endParaRPr kumimoji="0" lang="ru-RU" sz="110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cs typeface="Arial" pitchFamily="34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Analyzed the traditional solution providers. The assessment of work with suppliers. Targeted rating for different suppliers.</a:t>
            </a:r>
            <a:endParaRPr kumimoji="0" lang="ru-RU" sz="110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cs typeface="Arial" pitchFamily="34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Ключові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слова: </a:t>
            </a:r>
            <a:r>
              <a:rPr kumimoji="0" lang="uk-UA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моделі вибору постачальників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uk-UA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оцінка роботи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uk-UA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АВС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uk-UA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аналіз</a:t>
            </a: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uk-UA" sz="240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рейтинг постачальників.</a:t>
            </a:r>
            <a:endParaRPr kumimoji="0" lang="ru-RU" sz="110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cs typeface="Arial" pitchFamily="34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172400" y="6237312"/>
            <a:ext cx="79208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4400" dirty="0" err="1" smtClean="0"/>
              <a:t>Вступ</a:t>
            </a:r>
            <a:endParaRPr lang="ru-RU" sz="4400" dirty="0"/>
          </a:p>
        </p:txBody>
      </p:sp>
      <p:sp>
        <p:nvSpPr>
          <p:cNvPr id="125953" name="Rectangle 1"/>
          <p:cNvSpPr>
            <a:spLocks noChangeArrowheads="1"/>
          </p:cNvSpPr>
          <p:nvPr/>
        </p:nvSpPr>
        <p:spPr bwMode="auto">
          <a:xfrm>
            <a:off x="467544" y="1438037"/>
            <a:ext cx="8461448" cy="4832092"/>
          </a:xfrm>
          <a:prstGeom prst="rect">
            <a:avLst/>
          </a:prstGeom>
          <a:ln>
            <a:headEnd/>
            <a:tailEnd/>
          </a:ln>
          <a:effectLst>
            <a:outerShdw blurRad="76200" dist="50800" dir="5400000" rotWithShape="0">
              <a:srgbClr val="4E3B30">
                <a:alpha val="60000"/>
              </a:srgbClr>
            </a:outerShdw>
            <a:softEdge rad="127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Традиційне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вирішення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проблеми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вибору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полягає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у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виборі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джерела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постачання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яким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може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бути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виробник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або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посередник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як правило, на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основі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ціни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продукції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що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постачається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 З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огляду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на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динаміку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товарних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ринків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підвищення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рівня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конкурентоспроможності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постачальників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сировини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матеріалів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запасних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частин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 все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ширше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використовуються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комплексні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підходи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до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оцінки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джерел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постачання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Логістичні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рішення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щодо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вибору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постачальників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істотно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впливають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на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економічну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діяльність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підприємств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та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ефективність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ланцюга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поставок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загалом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зважаючи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на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формування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величини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витрат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Саме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сукупні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витрати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придбання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у 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ланцюзі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поставок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можуть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істотно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вплинути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на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вибір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8244408" y="6309320"/>
            <a:ext cx="899592" cy="548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Rectangle 1"/>
          <p:cNvSpPr>
            <a:spLocks noChangeArrowheads="1"/>
          </p:cNvSpPr>
          <p:nvPr/>
        </p:nvSpPr>
        <p:spPr bwMode="auto">
          <a:xfrm>
            <a:off x="467544" y="1196752"/>
            <a:ext cx="8279904" cy="4708981"/>
          </a:xfrm>
          <a:prstGeom prst="rect">
            <a:avLst/>
          </a:prstGeom>
          <a:ln>
            <a:headEnd/>
            <a:tailEnd/>
          </a:ln>
          <a:effectLst>
            <a:outerShdw blurRad="76200" dist="50800" dir="5400000" rotWithShape="0">
              <a:srgbClr val="4E3B30">
                <a:alpha val="60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Ланцюг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поставок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охоплює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усі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організації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види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діяльності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пов’язані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із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переміщенням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та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перетворенням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починаючи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із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стадії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сировини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вихідних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матеріалів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закінчуючи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постачанням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кінцевому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користувачу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також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пов’язані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цим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інформаційні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потоки.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Матеріали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продукція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та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інформація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пересуваються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по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ланцюгу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поставок.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Управління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ланцюгом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поставок –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це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інтеграція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управління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усіма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організаціями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членами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видами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діяльності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які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входять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до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ланцюга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поставок  на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основі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спільної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реалізації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виробничих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основних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допоміжних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)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обслуговуючих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процесів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та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високим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ступенем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використання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інформаційних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технологій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що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забезпечуватиме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конкурентоспроможність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усіх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учасників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ланцюга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створення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високоефективної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системи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забезпечення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споживачів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якісно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в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необхідній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кількості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у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необхідний час.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8244408" y="6237312"/>
            <a:ext cx="899592" cy="6206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332656"/>
            <a:ext cx="8686800" cy="838200"/>
          </a:xfrm>
        </p:spPr>
        <p:txBody>
          <a:bodyPr>
            <a:normAutofit/>
          </a:bodyPr>
          <a:lstStyle/>
          <a:p>
            <a:r>
              <a:rPr lang="uk-UA" sz="2800" dirty="0" smtClean="0"/>
              <a:t>Що таке ланцюг поставок? 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75656" y="1916832"/>
            <a:ext cx="5688632" cy="2923877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Ланцюг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поставок –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це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по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суті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послідовність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взаємопов’язаних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постачальників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споживачів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кожний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споживач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своєю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чергою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є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постачальником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для 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наступної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організації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так 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доти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 доки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готовий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продукт не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досягне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кінцевого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споживача</a:t>
            </a: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3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8100392" y="6093296"/>
            <a:ext cx="1043608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Rectangle 1"/>
          <p:cNvSpPr>
            <a:spLocks noChangeArrowheads="1"/>
          </p:cNvSpPr>
          <p:nvPr/>
        </p:nvSpPr>
        <p:spPr bwMode="auto">
          <a:xfrm>
            <a:off x="539552" y="1577116"/>
            <a:ext cx="7991872" cy="4339650"/>
          </a:xfrm>
          <a:prstGeom prst="rect">
            <a:avLst/>
          </a:prstGeom>
          <a:ln>
            <a:headEnd/>
            <a:tailEnd/>
          </a:ln>
          <a:effectLst>
            <a:outerShdw blurRad="76200" dist="50800" dir="5400000" rotWithShape="0">
              <a:srgbClr val="4E3B30">
                <a:alpha val="60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На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вибір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постачальника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суттєвий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вплив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здійснюють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результати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роботи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згідно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вже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укладеними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договорами.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Оцінку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постачальників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потрібно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проводити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не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тільки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на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стадії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пошуку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але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й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у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процесі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роботи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вже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відібраними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постачальниками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 Для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оцінки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вже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відомих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постачальників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часто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використовують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методику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ранжування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за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допомогою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якої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розробляється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спеціальна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шкала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оцінок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що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дозволяє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розрахувати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рейтинг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постачальника</a:t>
            </a:r>
            <a:r>
              <a:rPr kumimoji="0" lang="uk-UA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Bookman Old Style" pitchFamily="18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Далі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постачальники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матеріалів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розглядаються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відповідно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до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значимості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встановлених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критеріїв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cs typeface="Arial" pitchFamily="34" charset="0"/>
              </a:rPr>
              <a:t> 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979712" y="0"/>
            <a:ext cx="4572000" cy="1384995"/>
          </a:xfrm>
          <a:prstGeom prst="rect">
            <a:avLst/>
          </a:prstGeom>
          <a:effectLst>
            <a:outerShdw blurRad="76200" dist="50800" dir="5400000" rotWithShape="0">
              <a:srgbClr val="4E3B30">
                <a:alpha val="60000"/>
              </a:srgbClr>
            </a:outerShdw>
            <a:softEdge rad="127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Оцінка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результатів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роботи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постачальниками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172400" y="6093296"/>
            <a:ext cx="971600" cy="7647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Rectangle 1"/>
          <p:cNvSpPr>
            <a:spLocks noChangeArrowheads="1"/>
          </p:cNvSpPr>
          <p:nvPr/>
        </p:nvSpPr>
        <p:spPr bwMode="auto">
          <a:xfrm>
            <a:off x="827584" y="858780"/>
            <a:ext cx="7992888" cy="3908762"/>
          </a:xfrm>
          <a:prstGeom prst="rect">
            <a:avLst/>
          </a:prstGeom>
          <a:ln>
            <a:headEnd/>
            <a:tailEnd/>
          </a:ln>
          <a:effectLst>
            <a:outerShdw blurRad="76200" dist="50800" dir="5400000" rotWithShape="0">
              <a:srgbClr val="4E3B30">
                <a:alpha val="60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точнішою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методикою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під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час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використання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методу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експертних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оцінок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кожному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експерту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присвоюють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свій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коефіцієнт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комплексності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“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”,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тоді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формула для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визначення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комплексного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коефіцієнту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значимості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критерію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набуває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вигляду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Bookman Old Style" pitchFamily="18" charset="0"/>
              <a:cs typeface="Arial" pitchFamily="34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                                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K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=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ki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*і,                                 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(1.1)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                                                                          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Bookman Old Style" pitchFamily="18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	де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– кількість експертів;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Bookman Old Style" pitchFamily="18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  	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kі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–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коефіцієнт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значимості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встановлений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для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даного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критерію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і-м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експертом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Bookman Old Style" pitchFamily="18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	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–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коефіцієнт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комплексності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і-го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експерта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його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теж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можна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встановити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у межах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від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0 до 1)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8172400" y="6093296"/>
            <a:ext cx="97160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7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683563" y="1772818"/>
          <a:ext cx="7488838" cy="4560227"/>
        </p:xfrm>
        <a:graphic>
          <a:graphicData uri="http://schemas.openxmlformats.org/drawingml/2006/table">
            <a:tbl>
              <a:tblPr/>
              <a:tblGrid>
                <a:gridCol w="1012476"/>
                <a:gridCol w="340402"/>
                <a:gridCol w="713971"/>
                <a:gridCol w="340402"/>
                <a:gridCol w="340402"/>
                <a:gridCol w="713971"/>
                <a:gridCol w="713971"/>
                <a:gridCol w="340402"/>
                <a:gridCol w="340402"/>
                <a:gridCol w="713971"/>
                <a:gridCol w="713971"/>
                <a:gridCol w="388406"/>
                <a:gridCol w="816091"/>
              </a:tblGrid>
              <a:tr h="583523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Критерій</a:t>
                      </a:r>
                      <a:endParaRPr lang="ru-RU" sz="1800" dirty="0">
                        <a:latin typeface="Bookman Old Style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0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Оцінка значимості окремими експертами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Комплексна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08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оцінка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08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значимості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08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atin typeface="Bookman Old Style" pitchFamily="18" charset="0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atin typeface="Bookman Old Style" pitchFamily="18" charset="0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atin typeface="Bookman Old Style" pitchFamily="18" charset="0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atin typeface="Bookman Old Style" pitchFamily="18" charset="0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atin typeface="Bookman Old Style" pitchFamily="18" charset="0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atin typeface="Bookman Old Style" pitchFamily="18" charset="0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808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0,9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08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1,9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08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08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0,8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08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1,2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08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0,6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1,8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08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0,1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Bookman Old Style" pitchFamily="18" charset="0"/>
                          <a:ea typeface="Times New Roman"/>
                          <a:cs typeface="Times New Roman"/>
                        </a:rPr>
                        <a:t>1,1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1073" name="Rectangle 1"/>
          <p:cNvSpPr>
            <a:spLocks noChangeArrowheads="1"/>
          </p:cNvSpPr>
          <p:nvPr/>
        </p:nvSpPr>
        <p:spPr bwMode="auto">
          <a:xfrm>
            <a:off x="400277" y="101826"/>
            <a:ext cx="8743723" cy="1692771"/>
          </a:xfrm>
          <a:prstGeom prst="rect">
            <a:avLst/>
          </a:prstGeom>
          <a:ln>
            <a:headEnd/>
            <a:tailEnd/>
          </a:ln>
          <a:effectLst>
            <a:outerShdw blurRad="76200" dist="50800" dir="5400000" rotWithShape="0">
              <a:srgbClr val="4E3B30">
                <a:alpha val="60000"/>
              </a:srgbClr>
            </a:outerShdw>
            <a:softEdge rad="127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                                                                                                                                                      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Таблиця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.1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Приклад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застосування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методу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експертних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оцінок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для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ранжування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критеріїв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оцінки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постачальників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8316416" y="6237312"/>
            <a:ext cx="827584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7" name="Rectangle 1"/>
          <p:cNvSpPr>
            <a:spLocks noChangeArrowheads="1"/>
          </p:cNvSpPr>
          <p:nvPr/>
        </p:nvSpPr>
        <p:spPr bwMode="auto">
          <a:xfrm>
            <a:off x="611560" y="1124744"/>
            <a:ext cx="8100392" cy="4154984"/>
          </a:xfrm>
          <a:prstGeom prst="rect">
            <a:avLst/>
          </a:prstGeom>
          <a:ln>
            <a:headEnd/>
            <a:tailEnd/>
          </a:ln>
          <a:effectLst>
            <a:outerShdw blurRad="76200" dist="50800" dir="5400000" rotWithShape="0">
              <a:srgbClr val="4E3B30">
                <a:alpha val="60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У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таблиці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наведено приклад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розрахунку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рейтингу одного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постачальників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підприємства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Значимість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окремих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критеріїв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встановлена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експертним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методом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співробітниками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служби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постачання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 На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основі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попередньої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історії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роботи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даним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постачальником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виставляється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оцінка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за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кожним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критерієм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десятибальною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шкалою),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після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чого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шляхом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множення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отриманих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оцінок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на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значимість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відповідних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критеріїв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наступного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додавання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отриманих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результатів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розраховується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рейтинг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постачальника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8172400" y="6165304"/>
            <a:ext cx="792088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9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1" name="Rectangle 1"/>
          <p:cNvSpPr>
            <a:spLocks noChangeArrowheads="1"/>
          </p:cNvSpPr>
          <p:nvPr/>
        </p:nvSpPr>
        <p:spPr bwMode="auto">
          <a:xfrm>
            <a:off x="323528" y="1124744"/>
            <a:ext cx="8604448" cy="4708981"/>
          </a:xfrm>
          <a:prstGeom prst="rect">
            <a:avLst/>
          </a:prstGeom>
          <a:ln>
            <a:headEnd/>
            <a:tailEnd/>
          </a:ln>
          <a:effectLst>
            <a:outerShdw blurRad="76200" dist="50800" dir="5400000" rotWithShape="0">
              <a:srgbClr val="4E3B30">
                <a:alpha val="60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Розраховуючи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рейтинг для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різних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постачальників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порівнюючи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отриманні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знання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визначають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найкращого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партнера.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Якщо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рейтинг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джерела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нижчий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від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припустимої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величини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то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договір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за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рішенням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відповідальних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осіб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може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бути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розірваний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навіть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за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умови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ініціювання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санкцій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У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розглянутому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прикладі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найвищий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рейтинг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свідчить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про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його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перевагу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Однак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для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розрахунку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рейтингу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може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використовуватися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інша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система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оцінок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за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якої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більш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високий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рейтинг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свідчить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про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вищий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рівень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негативних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якостей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 У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цьому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випадку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перевагу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слід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віддати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тому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який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має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найнижчий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рейтинг. Для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аналізу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постачальників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якими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підприємство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вже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співпрацює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можна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також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використовувати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АВС-аналіз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який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якщо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широко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розповсюджений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у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логістиці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ru-RU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cs typeface="Arial" pitchFamily="34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8028384" y="6093296"/>
            <a:ext cx="864096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332656"/>
            <a:ext cx="6480720" cy="4075504"/>
          </a:xfrm>
          <a:prstGeom prst="rect">
            <a:avLst/>
          </a:prstGeom>
          <a:noFill/>
        </p:spPr>
      </p:pic>
      <p:sp>
        <p:nvSpPr>
          <p:cNvPr id="134148" name="Rectangle 4"/>
          <p:cNvSpPr>
            <a:spLocks noChangeArrowheads="1"/>
          </p:cNvSpPr>
          <p:nvPr/>
        </p:nvSpPr>
        <p:spPr bwMode="auto">
          <a:xfrm>
            <a:off x="755576" y="4679558"/>
            <a:ext cx="7343800" cy="1477328"/>
          </a:xfrm>
          <a:prstGeom prst="rect">
            <a:avLst/>
          </a:prstGeom>
          <a:ln>
            <a:headEnd/>
            <a:tailEnd/>
          </a:ln>
          <a:effectLst>
            <a:outerShdw blurRad="76200" dist="50800" dir="5400000" rotWithShape="0">
              <a:srgbClr val="4E3B30">
                <a:alpha val="60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основі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використання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цього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методу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щодо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аналізу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постачальників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лежить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припущення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що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не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всі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постачальники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характеризуються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однаковим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впливом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на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ефективність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через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що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доцільно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інтенсивніше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займатися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постачальниками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які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мають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великий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обіг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316416" y="6165304"/>
            <a:ext cx="720080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11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686800" cy="841248"/>
          </a:xfrm>
        </p:spPr>
        <p:txBody>
          <a:bodyPr>
            <a:normAutofit/>
          </a:bodyPr>
          <a:lstStyle/>
          <a:p>
            <a:r>
              <a:rPr lang="uk-UA" sz="4000" b="1" dirty="0" err="1" smtClean="0">
                <a:latin typeface="Bookman Old Style" pitchFamily="18" charset="0"/>
              </a:rPr>
              <a:t>вИСНОВКИ</a:t>
            </a:r>
            <a:endParaRPr lang="ru-RU" sz="4000" b="1" dirty="0">
              <a:latin typeface="Bookman Old Style" pitchFamily="18" charset="0"/>
            </a:endParaRPr>
          </a:p>
        </p:txBody>
      </p:sp>
      <p:sp>
        <p:nvSpPr>
          <p:cNvPr id="135169" name="Rectangle 1"/>
          <p:cNvSpPr>
            <a:spLocks noChangeArrowheads="1"/>
          </p:cNvSpPr>
          <p:nvPr/>
        </p:nvSpPr>
        <p:spPr bwMode="auto">
          <a:xfrm>
            <a:off x="395536" y="1340768"/>
            <a:ext cx="8279904" cy="4154984"/>
          </a:xfrm>
          <a:prstGeom prst="rect">
            <a:avLst/>
          </a:prstGeom>
          <a:ln>
            <a:headEnd/>
            <a:tailEnd/>
          </a:ln>
          <a:effectLst>
            <a:outerShdw blurRad="76200" dist="50800" dir="5400000" rotWithShape="0">
              <a:srgbClr val="4E3B30">
                <a:alpha val="60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Через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виявлення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значення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окремих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товарів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для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підприємства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потрібно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досягнути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концентрації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зусиль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на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конкретних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заходах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із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закупівлі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 Таким чином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можна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визначити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ключові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завдання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для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системи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складування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1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Такий метод передбачає наявність великої інформації з багатьох джерел, яка дозволяє розглядати кожен фактор нарівні з іншими, в той час для фірми, можливо, якийсь фактор є ключовим. Наприклад, простота використання продукції у виробничому процесі.</a:t>
            </a:r>
            <a:endParaRPr kumimoji="0" lang="uk-UA" sz="3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8100392" y="6165304"/>
            <a:ext cx="720080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12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1" name="Rectangle 1"/>
          <p:cNvSpPr>
            <a:spLocks noChangeArrowheads="1"/>
          </p:cNvSpPr>
          <p:nvPr/>
        </p:nvSpPr>
        <p:spPr bwMode="auto">
          <a:xfrm>
            <a:off x="0" y="2135178"/>
            <a:ext cx="9144000" cy="1077218"/>
          </a:xfrm>
          <a:prstGeom prst="rect">
            <a:avLst/>
          </a:prstGeom>
          <a:ln>
            <a:headEnd/>
            <a:tailEnd/>
          </a:ln>
          <a:effectLst>
            <a:outerShdw blurRad="76200" dist="50800" dir="5400000" rotWithShape="0">
              <a:srgbClr val="4E3B30">
                <a:alpha val="60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3200" dirty="0" smtClean="0">
                <a:latin typeface="Bookman Old Style" pitchFamily="18" charset="0"/>
                <a:cs typeface="Arial" pitchFamily="34" charset="0"/>
              </a:rPr>
              <a:t>ДЯКУЮ </a:t>
            </a:r>
          </a:p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3200" dirty="0" smtClean="0">
                <a:latin typeface="Bookman Old Style" pitchFamily="18" charset="0"/>
                <a:cs typeface="Arial" pitchFamily="34" charset="0"/>
              </a:rPr>
              <a:t>ЗА УВАГУ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92</TotalTime>
  <Words>806</Words>
  <Application>Microsoft Office PowerPoint</Application>
  <PresentationFormat>Экран (4:3)</PresentationFormat>
  <Paragraphs>112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Трек</vt:lpstr>
      <vt:lpstr>Слайд 1</vt:lpstr>
      <vt:lpstr>Слайд 2</vt:lpstr>
      <vt:lpstr>Вступ</vt:lpstr>
      <vt:lpstr>Слайд 4</vt:lpstr>
      <vt:lpstr>Що таке ланцюг поставок? </vt:lpstr>
      <vt:lpstr>Слайд 6</vt:lpstr>
      <vt:lpstr>Слайд 7</vt:lpstr>
      <vt:lpstr>Слайд 8</vt:lpstr>
      <vt:lpstr>Слайд 9</vt:lpstr>
      <vt:lpstr>Слайд 10</vt:lpstr>
      <vt:lpstr>Слайд 11</vt:lpstr>
      <vt:lpstr>вИСНОВКИ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IamRado</dc:creator>
  <cp:lastModifiedBy>IamRado</cp:lastModifiedBy>
  <cp:revision>10</cp:revision>
  <dcterms:created xsi:type="dcterms:W3CDTF">2015-02-10T19:46:41Z</dcterms:created>
  <dcterms:modified xsi:type="dcterms:W3CDTF">2015-02-10T21:19:29Z</dcterms:modified>
</cp:coreProperties>
</file>