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14818896934157075"/>
                  <c:y val="0.58056629662493242"/>
                </c:manualLayout>
              </c:layout>
              <c:numFmt formatCode="General" sourceLinked="0"/>
              <c:spPr>
                <a:solidFill>
                  <a:schemeClr val="lt1"/>
                </a:solidFill>
                <a:ln w="25400" cap="flat" cmpd="sng" algn="ctr">
                  <a:solidFill>
                    <a:schemeClr val="dk1"/>
                  </a:solidFill>
                  <a:prstDash val="solid"/>
                </a:ln>
                <a:effectLst/>
              </c:spPr>
              <c:txPr>
                <a:bodyPr/>
                <a:lstStyle/>
                <a:p>
                  <a:pPr>
                    <a:defRPr sz="2000"/>
                  </a:pPr>
                  <a:endParaRPr lang="ru-RU"/>
                </a:p>
              </c:txPr>
            </c:trendlineLbl>
          </c:trendline>
          <c:xVal>
            <c:numRef>
              <c:f>Лист2!$C$7:$C$18</c:f>
              <c:numCache>
                <c:formatCode>General</c:formatCode>
                <c:ptCount val="12"/>
                <c:pt idx="0">
                  <c:v>26229</c:v>
                </c:pt>
                <c:pt idx="1">
                  <c:v>37060</c:v>
                </c:pt>
                <c:pt idx="2">
                  <c:v>48410</c:v>
                </c:pt>
                <c:pt idx="3">
                  <c:v>54259</c:v>
                </c:pt>
                <c:pt idx="4">
                  <c:v>57404</c:v>
                </c:pt>
                <c:pt idx="5">
                  <c:v>65732</c:v>
                </c:pt>
                <c:pt idx="6">
                  <c:v>90924</c:v>
                </c:pt>
                <c:pt idx="7">
                  <c:v>92109</c:v>
                </c:pt>
                <c:pt idx="8">
                  <c:v>111491</c:v>
                </c:pt>
                <c:pt idx="9">
                  <c:v>149517</c:v>
                </c:pt>
                <c:pt idx="10">
                  <c:v>155574</c:v>
                </c:pt>
                <c:pt idx="11">
                  <c:v>131727</c:v>
                </c:pt>
              </c:numCache>
            </c:numRef>
          </c:xVal>
          <c:yVal>
            <c:numRef>
              <c:f>Лист2!$B$7:$B$18</c:f>
              <c:numCache>
                <c:formatCode>General</c:formatCode>
                <c:ptCount val="12"/>
                <c:pt idx="0">
                  <c:v>40728.800000000003</c:v>
                </c:pt>
                <c:pt idx="1">
                  <c:v>38007</c:v>
                </c:pt>
                <c:pt idx="2">
                  <c:v>63376.9</c:v>
                </c:pt>
                <c:pt idx="3">
                  <c:v>72621.899999999994</c:v>
                </c:pt>
                <c:pt idx="4">
                  <c:v>83854.600000000006</c:v>
                </c:pt>
                <c:pt idx="5">
                  <c:v>88571.3</c:v>
                </c:pt>
                <c:pt idx="6">
                  <c:v>127372.5</c:v>
                </c:pt>
                <c:pt idx="7">
                  <c:v>131332</c:v>
                </c:pt>
                <c:pt idx="8">
                  <c:v>132680.4</c:v>
                </c:pt>
                <c:pt idx="9">
                  <c:v>165229</c:v>
                </c:pt>
                <c:pt idx="10">
                  <c:v>159679</c:v>
                </c:pt>
                <c:pt idx="11">
                  <c:v>201216.9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5062592"/>
        <c:axId val="113524736"/>
      </c:scatterChart>
      <c:valAx>
        <c:axId val="75062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3524736"/>
        <c:crosses val="autoZero"/>
        <c:crossBetween val="midCat"/>
      </c:valAx>
      <c:valAx>
        <c:axId val="113524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5062592"/>
        <c:crosses val="autoZero"/>
        <c:crossBetween val="midCat"/>
      </c:valAx>
    </c:plotArea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833DC42-E931-436A-B2DD-1CA4DDB280B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E0FC25D0-B7FA-44C0-AF6E-43D91C5B694C}" type="datetimeFigureOut">
              <a:rPr lang="ru-RU" smtClean="0"/>
              <a:t>07.02.2015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772400" cy="1828800"/>
          </a:xfrm>
        </p:spPr>
        <p:txBody>
          <a:bodyPr>
            <a:noAutofit/>
          </a:bodyPr>
          <a:lstStyle/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ЮВАННЯ ВПЛИВУ ВАЛОВОЇ ДОДАНОЇ ВАРТОСТІ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ПРОДУКТИВНІСТЬ ПРАЦІ У СІЛЬСЬКОГОСПОДАРСЬКІЙ ГАЛУЗІ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35802" y="5226821"/>
            <a:ext cx="4568552" cy="1201688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Радченко Д.В.</a:t>
            </a:r>
          </a:p>
          <a:p>
            <a:pPr lvl="0"/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 керівник:            </a:t>
            </a:r>
            <a:endParaRPr lang="uk-UA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к.т.н</a:t>
            </a: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доц. </a:t>
            </a:r>
            <a:r>
              <a:rPr lang="uk-UA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Нескородєва</a:t>
            </a: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Н.В.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8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i="1"/>
              <a:t>Анотація</a:t>
            </a:r>
            <a:r>
              <a:rPr lang="uk-UA" i="1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76872"/>
            <a:ext cx="7632848" cy="3528392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даній роботі розглянуті важелі впливу на продуктивність праці, а саме-вплив валової доданої вартості. Зроблено прогноз щодо продуктивності праці на майбутній  рік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66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7620000" cy="4800600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економетричної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регресії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799692" y="3429000"/>
            <a:ext cx="50405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20072" y="3429000"/>
            <a:ext cx="432048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094946" y="2348881"/>
            <a:ext cx="2493277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Фактор-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(Y)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3637" y="2348881"/>
            <a:ext cx="2493277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Фактор-аргумент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(Х)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4869160"/>
            <a:ext cx="2880320" cy="107721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Валова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додана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вартість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0002" y="4869160"/>
            <a:ext cx="3366374" cy="107721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Продуктивність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4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620000" cy="1143000"/>
          </a:xfrm>
        </p:spPr>
        <p:txBody>
          <a:bodyPr/>
          <a:lstStyle/>
          <a:p>
            <a:r>
              <a:rPr lang="ru-RU" dirty="0" smtClean="0"/>
              <a:t>В</a:t>
            </a:r>
            <a:r>
              <a:rPr lang="uk-UA" dirty="0" err="1" smtClean="0"/>
              <a:t>ихідні</a:t>
            </a:r>
            <a:r>
              <a:rPr lang="uk-UA" dirty="0" smtClean="0"/>
              <a:t> дані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815643404"/>
              </p:ext>
            </p:extLst>
          </p:nvPr>
        </p:nvGraphicFramePr>
        <p:xfrm>
          <a:off x="611560" y="1484784"/>
          <a:ext cx="7488832" cy="493942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16224"/>
                <a:gridCol w="2664296"/>
                <a:gridCol w="2808312"/>
              </a:tblGrid>
              <a:tr h="8806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Рік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Продуктивність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праці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20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сільськогосподарських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підприємствах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 додана вартість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40728,8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26229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38007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37060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63376,9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48410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2005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72621,9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54259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83854,6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57404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88571,3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65732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127372,5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90924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131332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92109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132680,4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111491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165229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149517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159679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155574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34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201216,9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131727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350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Регресія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0" t="26984" r="41427" b="23542"/>
          <a:stretch/>
        </p:blipFill>
        <p:spPr bwMode="auto">
          <a:xfrm>
            <a:off x="124691" y="1546185"/>
            <a:ext cx="8322624" cy="443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96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5121"/>
            <a:ext cx="7416824" cy="883599"/>
          </a:xfrm>
        </p:spPr>
        <p:txBody>
          <a:bodyPr/>
          <a:lstStyle/>
          <a:p>
            <a:r>
              <a:rPr lang="uk-UA" dirty="0" smtClean="0"/>
              <a:t>Помилка апроксимації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20501" t="38677" r="41611" b="17041"/>
          <a:stretch/>
        </p:blipFill>
        <p:spPr>
          <a:xfrm>
            <a:off x="179512" y="1925782"/>
            <a:ext cx="7246524" cy="4761521"/>
          </a:xfrm>
          <a:prstGeom prst="rect">
            <a:avLst/>
          </a:prstGeom>
          <a:effectLst/>
        </p:spPr>
      </p:pic>
      <p:sp>
        <p:nvSpPr>
          <p:cNvPr id="3" name="Прямоугольник 2"/>
          <p:cNvSpPr/>
          <p:nvPr/>
        </p:nvSpPr>
        <p:spPr>
          <a:xfrm>
            <a:off x="467544" y="861476"/>
            <a:ext cx="4608512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 ЗАЛИШКУ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418194"/>
              </p:ext>
            </p:extLst>
          </p:nvPr>
        </p:nvGraphicFramePr>
        <p:xfrm>
          <a:off x="395536" y="1315333"/>
          <a:ext cx="6840760" cy="55816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528254"/>
                <a:gridCol w="2037673"/>
                <a:gridCol w="1164385"/>
                <a:gridCol w="1091611"/>
                <a:gridCol w="1018837"/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Спостереження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Передбачене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Залишки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Ai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32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= 1,1135x + 14031 (R</a:t>
            </a:r>
            <a:r>
              <a:rPr lang="ru-RU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0,886, R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0,874)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836484626"/>
              </p:ext>
            </p:extLst>
          </p:nvPr>
        </p:nvGraphicFramePr>
        <p:xfrm>
          <a:off x="467545" y="1556792"/>
          <a:ext cx="8280920" cy="4752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0755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291264" cy="5361459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Маючи рівняння регресії можна зробити висновок, що при збільшенні валової доданої вартості на 1 тис. , продуктивність праці збільшиться на 1,11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тис.грн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40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721499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само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регресії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спрогнозувати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ість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вести себе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увійшли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модель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зроблять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результат). 	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Скориставшись засобами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ми отримуємо прогноз на 2014 рік для валової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доданої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вартості, 114404,021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тис.грн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Тоді прогнозна продуктивність праці буде належати інтервалу (з надійністю 95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71647,007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&lt;=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прогноз&lt;=157161,035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68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780928"/>
            <a:ext cx="7620000" cy="1143000"/>
          </a:xfrm>
        </p:spPr>
        <p:txBody>
          <a:bodyPr/>
          <a:lstStyle/>
          <a:p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</a:t>
            </a: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увагу!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7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53</TotalTime>
  <Words>214</Words>
  <Application>Microsoft Office PowerPoint</Application>
  <PresentationFormat>Экран (4:3)</PresentationFormat>
  <Paragraphs>65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Соседство</vt:lpstr>
      <vt:lpstr>МОДЕЛЮВАННЯ ВПЛИВУ ВАЛОВОЇ ДОДАНОЇ ВАРТОСТІ НА ПРОДУКТИВНІСТЬ ПРАЦІ У СІЛЬСЬКОГОСПОДАРСЬКІЙ ГАЛУЗІ </vt:lpstr>
      <vt:lpstr>Анотація:</vt:lpstr>
      <vt:lpstr>Презентация PowerPoint</vt:lpstr>
      <vt:lpstr>Вихідні дані</vt:lpstr>
      <vt:lpstr>Регресія</vt:lpstr>
      <vt:lpstr>Помилка апроксимації</vt:lpstr>
      <vt:lpstr>Y = 1,1135x + 14031 (R2 = 0,886, Ri2 = 0,874) 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МОДЕЛЮВАННЯ ВПЛИВУ ВАЛОВОЇ ДОДАНОЇ ВАРТОСТІ НА ПРОДУКТИВНІСТЬ ПРАЦІ У СІЛЬСЬКОГОСПОДАРСЬКІЙ ГАЛУЗІ</dc:title>
  <dc:creator>admin</dc:creator>
  <cp:lastModifiedBy>admin</cp:lastModifiedBy>
  <cp:revision>6</cp:revision>
  <dcterms:created xsi:type="dcterms:W3CDTF">2015-02-06T21:08:00Z</dcterms:created>
  <dcterms:modified xsi:type="dcterms:W3CDTF">2015-02-06T22:52:53Z</dcterms:modified>
</cp:coreProperties>
</file>